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04" r:id="rId4"/>
  </p:sldMasterIdLst>
  <p:notesMasterIdLst>
    <p:notesMasterId r:id="rId31"/>
  </p:notesMasterIdLst>
  <p:handoutMasterIdLst>
    <p:handoutMasterId r:id="rId32"/>
  </p:handoutMasterIdLst>
  <p:sldIdLst>
    <p:sldId id="750" r:id="rId5"/>
    <p:sldId id="773" r:id="rId6"/>
    <p:sldId id="774" r:id="rId7"/>
    <p:sldId id="775" r:id="rId8"/>
    <p:sldId id="767" r:id="rId9"/>
    <p:sldId id="768" r:id="rId10"/>
    <p:sldId id="752" r:id="rId11"/>
    <p:sldId id="751" r:id="rId12"/>
    <p:sldId id="769" r:id="rId13"/>
    <p:sldId id="753" r:id="rId14"/>
    <p:sldId id="758" r:id="rId15"/>
    <p:sldId id="759" r:id="rId16"/>
    <p:sldId id="760" r:id="rId17"/>
    <p:sldId id="754" r:id="rId18"/>
    <p:sldId id="761" r:id="rId19"/>
    <p:sldId id="762" r:id="rId20"/>
    <p:sldId id="763" r:id="rId21"/>
    <p:sldId id="755" r:id="rId22"/>
    <p:sldId id="765" r:id="rId23"/>
    <p:sldId id="764" r:id="rId24"/>
    <p:sldId id="766" r:id="rId25"/>
    <p:sldId id="770" r:id="rId26"/>
    <p:sldId id="771" r:id="rId27"/>
    <p:sldId id="772" r:id="rId28"/>
    <p:sldId id="776" r:id="rId29"/>
    <p:sldId id="719" r:id="rId3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agan Bhatia" initials="GB" lastIdx="7" clrIdx="0"/>
  <p:cmAuthor id="1" name="Srikanth Venkata Seshu" initials="Srik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6D6"/>
    <a:srgbClr val="FF5757"/>
    <a:srgbClr val="FF3B3B"/>
    <a:srgbClr val="99FF66"/>
    <a:srgbClr val="94E00A"/>
    <a:srgbClr val="000000"/>
    <a:srgbClr val="B9B8BB"/>
    <a:srgbClr val="E5E8E8"/>
    <a:srgbClr val="822980"/>
    <a:srgbClr val="B9B9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09" autoAdjust="0"/>
    <p:restoredTop sz="91833" autoAdjust="0"/>
  </p:normalViewPr>
  <p:slideViewPr>
    <p:cSldViewPr snapToGrid="0">
      <p:cViewPr varScale="1">
        <p:scale>
          <a:sx n="98" d="100"/>
          <a:sy n="98" d="100"/>
        </p:scale>
        <p:origin x="-96" y="-588"/>
      </p:cViewPr>
      <p:guideLst>
        <p:guide orient="horz" pos="3083"/>
        <p:guide orient="horz" pos="743"/>
        <p:guide orient="horz" pos="893"/>
        <p:guide orient="horz" pos="438"/>
        <p:guide orient="horz" pos="1671"/>
        <p:guide orient="horz" pos="2236"/>
        <p:guide orient="horz" pos="146"/>
        <p:guide orient="horz" pos="2443"/>
        <p:guide pos="1794"/>
        <p:guide pos="2736"/>
        <p:guide pos="202"/>
        <p:guide pos="5322"/>
        <p:guide pos="5625"/>
        <p:guide pos="2878"/>
        <p:guide pos="3555"/>
        <p:guide pos="1965"/>
        <p:guide pos="3723"/>
      </p:guideLst>
    </p:cSldViewPr>
  </p:slideViewPr>
  <p:outlineViewPr>
    <p:cViewPr>
      <p:scale>
        <a:sx n="33" d="100"/>
        <a:sy n="33" d="100"/>
      </p:scale>
      <p:origin x="0" y="510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0"/>
    </p:cViewPr>
  </p:sorterViewPr>
  <p:notesViewPr>
    <p:cSldViewPr snapToGrid="0" snapToObjects="1" showGuides="1">
      <p:cViewPr varScale="1">
        <p:scale>
          <a:sx n="117" d="100"/>
          <a:sy n="117" d="100"/>
        </p:scale>
        <p:origin x="-4024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handoutMaster" Target="handoutMasters/handoutMaster1.xml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78B55-319B-2D4F-AE49-6C1B6E1A4DDA}" type="datetimeFigureOut">
              <a:rPr lang="en-US" smtClean="0">
                <a:latin typeface="HP Simplified"/>
                <a:cs typeface="HP Simplified"/>
              </a:rPr>
              <a:pPr/>
              <a:t>1/28/2013</a:t>
            </a:fld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HP Simplified"/>
              <a:cs typeface="HP Simplified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B27340-60F0-7D46-BC5B-91B08A318A82}" type="slidenum">
              <a:rPr lang="en-GB" smtClean="0">
                <a:latin typeface="HP Simplified"/>
                <a:cs typeface="HP Simplified"/>
              </a:rPr>
              <a:pPr/>
              <a:t>‹#›</a:t>
            </a:fld>
            <a:endParaRPr lang="en-GB" dirty="0">
              <a:latin typeface="HP Simplified"/>
              <a:cs typeface="HP Simplified"/>
            </a:endParaRPr>
          </a:p>
        </p:txBody>
      </p:sp>
    </p:spTree>
    <p:extLst>
      <p:ext uri="{BB962C8B-B14F-4D97-AF65-F5344CB8AC3E}">
        <p14:creationId xmlns:p14="http://schemas.microsoft.com/office/powerpoint/2010/main" val="493217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D9CAF8C-0805-8440-B43D-DCCAAA4D80CE}" type="datetimeFigureOut">
              <a:rPr lang="en-US" smtClean="0"/>
              <a:pPr/>
              <a:t>1/28/2013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HP Simplified"/>
                <a:cs typeface="HP Simplified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HP Simplified"/>
                <a:cs typeface="HP Simplified"/>
              </a:defRPr>
            </a:lvl1pPr>
          </a:lstStyle>
          <a:p>
            <a:fld id="{22A853E8-D85F-5D49-95D2-E1D96ABFE2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880798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HP Simplified"/>
        <a:ea typeface="+mn-ea"/>
        <a:cs typeface="HP Simplified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Thre</a:t>
            </a:r>
            <a:r>
              <a:rPr lang="en-US" baseline="0" dirty="0" smtClean="0"/>
              <a:t>e messaging pillars of DP 7</a:t>
            </a:r>
            <a:endParaRPr lang="en-US" dirty="0" smtClean="0"/>
          </a:p>
        </p:txBody>
      </p:sp>
      <p:sp>
        <p:nvSpPr>
          <p:cNvPr id="46084" name="Date Placeholder 4"/>
          <p:cNvSpPr>
            <a:spLocks noGrp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19500-6B29-4D6B-B875-EC4FFC0CA6BC}" type="datetime1">
              <a:rPr lang="en-US" smtClean="0">
                <a:solidFill>
                  <a:prstClr val="black"/>
                </a:solidFill>
              </a:rPr>
              <a:pPr/>
              <a:t>1/28/2013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46085" name="Slide Number Placeholder 6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0227994-4367-4E02-A3A6-66E5ED7D14C7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3</a:t>
            </a:fld>
            <a:endParaRPr lang="en-GB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26</a:t>
            </a:fld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ue 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036820"/>
            <a:ext cx="6858000" cy="1206484"/>
          </a:xfrm>
        </p:spPr>
        <p:txBody>
          <a:bodyPr anchor="b"/>
          <a:lstStyle>
            <a:lvl1pPr>
              <a:lnSpc>
                <a:spcPct val="90000"/>
              </a:lnSpc>
              <a:defRPr sz="4600" spc="-1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29184" y="3316628"/>
            <a:ext cx="6858000" cy="914400"/>
          </a:xfrm>
        </p:spPr>
        <p:txBody>
          <a:bodyPr/>
          <a:lstStyle>
            <a:lvl1pPr marL="0" indent="0" algn="l">
              <a:buNone/>
              <a:defRPr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" name="Picture 1" descr="HP_White_RGB_150_L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9440" y="365760"/>
            <a:ext cx="1883664" cy="1883664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2013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27675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ue divider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8328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 baseline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© Copyright 2013 Hewlett-Packard Development Company, L.P. </a:t>
            </a:r>
            <a:r>
              <a:rPr lang="en-US" sz="700" b="0" i="0" baseline="0" dirty="0" smtClean="0">
                <a:solidFill>
                  <a:schemeClr val="bg1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bg1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</p:spTree>
    <p:extLst>
      <p:ext uri="{BB962C8B-B14F-4D97-AF65-F5344CB8AC3E}">
        <p14:creationId xmlns:p14="http://schemas.microsoft.com/office/powerpoint/2010/main" val="2320338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329184" y="237744"/>
            <a:ext cx="7222352" cy="2006703"/>
          </a:xfrm>
          <a:prstGeom prst="rect">
            <a:avLst/>
          </a:prstGeom>
        </p:spPr>
        <p:txBody>
          <a:bodyPr wrap="square" lIns="0" tIns="0" rIns="0" bIns="0" anchor="t" anchorCtr="0">
            <a:noAutofit/>
          </a:bodyPr>
          <a:lstStyle>
            <a:lvl1pPr algn="l">
              <a:lnSpc>
                <a:spcPct val="90000"/>
              </a:lnSpc>
              <a:defRPr sz="4000" b="1" i="0" spc="-100">
                <a:solidFill>
                  <a:schemeClr val="tx1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</a:t>
            </a:r>
            <a:br>
              <a:rPr lang="en-US" noProof="0" dirty="0" smtClean="0"/>
            </a:br>
            <a:r>
              <a:rPr lang="en-US" noProof="0" dirty="0" smtClean="0"/>
              <a:t>master </a:t>
            </a:r>
            <a:br>
              <a:rPr lang="en-US" noProof="0" dirty="0" smtClean="0"/>
            </a:br>
            <a:r>
              <a:rPr lang="en-US" noProof="0" dirty="0" smtClean="0"/>
              <a:t>title style</a:t>
            </a:r>
            <a:endParaRPr lang="en-US" noProof="0" dirty="0"/>
          </a:p>
        </p:txBody>
      </p:sp>
      <p:pic>
        <p:nvPicPr>
          <p:cNvPr id="7" name="Picture 6" descr="HP_White_RGB_150_SM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5214" y="4535424"/>
            <a:ext cx="365736" cy="365736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329184" y="4758803"/>
            <a:ext cx="8012545" cy="228600"/>
          </a:xfrm>
          <a:prstGeom prst="rect">
            <a:avLst/>
          </a:prstGeom>
          <a:noFill/>
        </p:spPr>
        <p:txBody>
          <a:bodyPr wrap="square" lIns="0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© Copyright 2013 Hewlett-Packard Development Company, L.P. </a:t>
            </a:r>
            <a:r>
              <a:rPr lang="en-US" sz="700" b="0" i="0" baseline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chemeClr val="accent5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pic>
        <p:nvPicPr>
          <p:cNvPr id="5" name="Picture 4" descr="HP_Blue_RGB_150_SM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7905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252520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, sub title with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0" y="751390"/>
            <a:ext cx="8117206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70" y="235064"/>
            <a:ext cx="8117206" cy="430887"/>
          </a:xfrm>
        </p:spPr>
        <p:txBody>
          <a:bodyPr wrap="square">
            <a:noAutofit/>
          </a:bodyPr>
          <a:lstStyle>
            <a:lvl1pPr>
              <a:defRPr b="1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19872" cy="3228975"/>
          </a:xfrm>
        </p:spPr>
        <p:txBody>
          <a:bodyPr wrap="square">
            <a:noAutofit/>
          </a:bodyPr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709994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 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Placeholder 1"/>
          <p:cNvSpPr>
            <a:spLocks noGrp="1"/>
          </p:cNvSpPr>
          <p:nvPr>
            <p:ph type="title" hasCustomPrompt="1"/>
          </p:nvPr>
        </p:nvSpPr>
        <p:spPr bwMode="black">
          <a:xfrm>
            <a:off x="331471" y="235063"/>
            <a:ext cx="8460105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6"/>
          </p:nvPr>
        </p:nvSpPr>
        <p:spPr>
          <a:xfrm>
            <a:off x="328613" y="1188720"/>
            <a:ext cx="4030662" cy="3219769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4568825" y="1185864"/>
            <a:ext cx="3878264" cy="3222624"/>
          </a:xfrm>
        </p:spPr>
        <p:txBody>
          <a:bodyPr/>
          <a:lstStyle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71" y="751390"/>
            <a:ext cx="8460105" cy="276999"/>
          </a:xfrm>
          <a:prstGeom prst="rect">
            <a:avLst/>
          </a:prstGeom>
        </p:spPr>
        <p:txBody>
          <a:bodyPr wrap="square" anchor="t">
            <a:no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847057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Line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331493" y="751406"/>
            <a:ext cx="8460105" cy="276999"/>
          </a:xfrm>
          <a:prstGeom prst="rect">
            <a:avLst/>
          </a:prstGeom>
        </p:spPr>
        <p:txBody>
          <a:bodyPr wrap="square" anchor="t">
            <a:spAutoFit/>
          </a:bodyPr>
          <a:lstStyle>
            <a:lvl1pPr marL="0" indent="0" algn="l">
              <a:lnSpc>
                <a:spcPct val="100000"/>
              </a:lnSpc>
              <a:buNone/>
              <a:defRPr sz="1800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 bwMode="black">
          <a:xfrm>
            <a:off x="331493" y="235078"/>
            <a:ext cx="8460105" cy="430887"/>
          </a:xfrm>
        </p:spPr>
        <p:txBody>
          <a:bodyPr/>
          <a:lstStyle/>
          <a:p>
            <a:r>
              <a:rPr lang="en-US" noProof="0" dirty="0" smtClean="0"/>
              <a:t>Click to edit master title style</a:t>
            </a:r>
            <a:endParaRPr lang="en-US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 bwMode="black">
          <a:xfrm>
            <a:off x="348905" y="4710223"/>
            <a:ext cx="182186" cy="107722"/>
          </a:xfrm>
          <a:prstGeom prst="rect">
            <a:avLst/>
          </a:prstGeom>
        </p:spPr>
        <p:txBody>
          <a:bodyPr/>
          <a:lstStyle/>
          <a:p>
            <a:fld id="{33088DE5-1DDF-C242-AF39-BA25983D68D6}" type="slidenum">
              <a:rPr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180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328614" y="235064"/>
            <a:ext cx="8123236" cy="430887"/>
          </a:xfrm>
          <a:prstGeom prst="rect">
            <a:avLst/>
          </a:prstGeom>
          <a:ln>
            <a:noFill/>
          </a:ln>
        </p:spPr>
        <p:txBody>
          <a:bodyPr vert="horz" wrap="square" lIns="0" tIns="0" rIns="0" bIns="0" rtlCol="0" anchor="t" anchorCtr="0">
            <a:noAutofit/>
          </a:bodyPr>
          <a:lstStyle/>
          <a:p>
            <a:r>
              <a:rPr lang="en-US" noProof="0" smtClean="0"/>
              <a:t>Click to edit Master title style</a:t>
            </a:r>
            <a:endParaRPr lang="en-US" noProof="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 bwMode="black">
          <a:xfrm>
            <a:off x="330200" y="1188720"/>
            <a:ext cx="8119872" cy="321976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  <p:sp>
        <p:nvSpPr>
          <p:cNvPr id="9" name="TextBox 8"/>
          <p:cNvSpPr txBox="1"/>
          <p:nvPr/>
        </p:nvSpPr>
        <p:spPr>
          <a:xfrm>
            <a:off x="444501" y="4758803"/>
            <a:ext cx="8012545" cy="2286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© Copyright 2013 Hewlett-Packard Development Company, L.P. </a:t>
            </a:r>
            <a:r>
              <a:rPr lang="en-US" sz="700" b="0" i="0" baseline="0" dirty="0" smtClean="0">
                <a:solidFill>
                  <a:srgbClr val="B9B8BB"/>
                </a:solidFill>
                <a:latin typeface="HP Simplified"/>
                <a:cs typeface="HP Simplified"/>
              </a:rPr>
              <a:t> </a:t>
            </a:r>
            <a:r>
              <a:rPr lang="en-US" sz="700" b="0" i="0" dirty="0" smtClean="0">
                <a:solidFill>
                  <a:srgbClr val="B9B8BB"/>
                </a:solidFill>
                <a:latin typeface="HP Simplified"/>
                <a:cs typeface="HP Simplified"/>
              </a:rPr>
              <a:t>The information contained herein is subject to change without notice.</a:t>
            </a:r>
          </a:p>
        </p:txBody>
      </p:sp>
      <p:sp>
        <p:nvSpPr>
          <p:cNvPr id="8" name="TextBox 7"/>
          <p:cNvSpPr txBox="1"/>
          <p:nvPr/>
        </p:nvSpPr>
        <p:spPr bwMode="gray">
          <a:xfrm>
            <a:off x="329184" y="4788485"/>
            <a:ext cx="323009" cy="149332"/>
          </a:xfrm>
          <a:prstGeom prst="rect">
            <a:avLst/>
          </a:prstGeom>
        </p:spPr>
        <p:txBody>
          <a:bodyPr vert="horz" wrap="none" lIns="0" tIns="45720" rIns="91440" bIns="45720" rtlCol="0" anchor="ctr">
            <a:noAutofit/>
          </a:bodyPr>
          <a:lstStyle/>
          <a:p>
            <a:pPr marL="0" algn="l" defTabSz="914400" rtl="0" eaLnBrk="1" latinLnBrk="0" hangingPunct="1"/>
            <a:fld id="{6C5AF65D-6854-49AF-ABC5-48B5BA0EA842}" type="slidenum">
              <a:rPr lang="en-US" sz="700" b="0" i="0" kern="1200" smtClean="0">
                <a:solidFill>
                  <a:srgbClr val="B9B8BB"/>
                </a:solidFill>
                <a:latin typeface="HP Simplified"/>
                <a:ea typeface="+mn-ea"/>
                <a:cs typeface="HP Simplified"/>
              </a:rPr>
              <a:pPr marL="0" algn="l" defTabSz="914400" rtl="0" eaLnBrk="1" latinLnBrk="0" hangingPunct="1"/>
              <a:t>‹#›</a:t>
            </a:fld>
            <a:endParaRPr lang="en-US" sz="700" b="0" i="0" kern="1200" dirty="0" smtClean="0">
              <a:solidFill>
                <a:srgbClr val="B9B8BB"/>
              </a:solidFill>
              <a:latin typeface="HP Simplified"/>
              <a:ea typeface="+mn-ea"/>
              <a:cs typeface="HP Simplified"/>
            </a:endParaRPr>
          </a:p>
        </p:txBody>
      </p:sp>
      <p:pic>
        <p:nvPicPr>
          <p:cNvPr id="4" name="Picture 3" descr="HP_Blue_RGB_150_SM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3920" y="4535424"/>
            <a:ext cx="365760" cy="36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6275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19" r:id="rId2"/>
    <p:sldLayoutId id="2147483834" r:id="rId3"/>
    <p:sldLayoutId id="2147483837" r:id="rId4"/>
    <p:sldLayoutId id="2147483809" r:id="rId5"/>
    <p:sldLayoutId id="2147483823" r:id="rId6"/>
    <p:sldLayoutId id="2147483838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spcAft>
          <a:spcPts val="0"/>
        </a:spcAft>
        <a:buNone/>
        <a:defRPr lang="en-GB" sz="2800" b="1" i="0" kern="1200" dirty="0" smtClean="0">
          <a:solidFill>
            <a:srgbClr val="000000"/>
          </a:solidFill>
          <a:latin typeface="HP Simplified" pitchFamily="34" charset="0"/>
          <a:ea typeface="+mj-ea"/>
          <a:cs typeface="HP Simplified" pitchFamily="34" charset="0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Arial"/>
        <a:buNone/>
        <a:defRPr sz="1800" b="1" i="0" kern="1200">
          <a:solidFill>
            <a:schemeClr val="accent1"/>
          </a:solidFill>
          <a:latin typeface="HP Simplified" pitchFamily="34" charset="0"/>
          <a:ea typeface="+mn-ea"/>
          <a:cs typeface="HP Simplified" pitchFamily="34" charset="0"/>
        </a:defRPr>
      </a:lvl1pPr>
      <a:lvl2pPr marL="0" indent="0" algn="l" defTabSz="430213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100000"/>
        <a:buFont typeface="Lucida Grande"/>
        <a:buNone/>
        <a:defRPr sz="16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2pPr>
      <a:lvl3pPr marL="169863" indent="-16986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3pPr>
      <a:lvl4pPr marL="341313" indent="-180975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SzPct val="80000"/>
        <a:buFont typeface="Lucida Grande"/>
        <a:buChar char="−"/>
        <a:defRPr lang="en-US" sz="1400" b="0" i="0" kern="1200" dirty="0" smtClean="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4pPr>
      <a:lvl5pPr marL="469900" indent="-150813" algn="l" defTabSz="457200" rtl="0" eaLnBrk="1" latinLnBrk="0" hangingPunct="1">
        <a:lnSpc>
          <a:spcPct val="100000"/>
        </a:lnSpc>
        <a:spcBef>
          <a:spcPts val="0"/>
        </a:spcBef>
        <a:spcAft>
          <a:spcPts val="400"/>
        </a:spcAft>
        <a:buFont typeface="Arial"/>
        <a:buChar char="•"/>
        <a:tabLst/>
        <a:defRPr sz="1400" b="0" i="0" kern="1200">
          <a:solidFill>
            <a:srgbClr val="000000"/>
          </a:solidFill>
          <a:latin typeface="HP Simplified" pitchFamily="34" charset="0"/>
          <a:ea typeface="+mn-ea"/>
          <a:cs typeface="HP Simplified" pitchFamily="34" charset="0"/>
        </a:defRPr>
      </a:lvl5pPr>
      <a:lvl6pPr marL="2286000" indent="0" algn="l" defTabSz="457200" rtl="0" eaLnBrk="1" latinLnBrk="0" hangingPunct="1">
        <a:lnSpc>
          <a:spcPts val="2500"/>
        </a:lnSpc>
        <a:spcBef>
          <a:spcPct val="20000"/>
        </a:spcBef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9.png"/><Relationship Id="rId5" Type="http://schemas.openxmlformats.org/officeDocument/2006/relationships/image" Target="../media/image1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7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h20195.www2.hp.com/V2/GetPDF.aspx/4AA3-3749ENW.pdf" TargetMode="Externa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DP </a:t>
            </a:r>
            <a:r>
              <a:rPr lang="en-US" dirty="0" err="1" smtClean="0"/>
              <a:t>zum</a:t>
            </a:r>
            <a:r>
              <a:rPr lang="en-US" dirty="0" smtClean="0"/>
              <a:t> </a:t>
            </a:r>
            <a:r>
              <a:rPr lang="en-US" dirty="0" err="1" smtClean="0"/>
              <a:t>Wochenstart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b="1" dirty="0"/>
              <a:t>Sicherung und Wiederherstellung von VMware-Umgebungen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805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SAN-Backup - Funktionsweise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3513242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Cell Manager initiiert Sicherung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Virtual Environment Integration Agent (VEIA) auf dem Backup Host bereited die VMs für die Sicherung vor (mit Hilfe der  VMware-Tools und im Falle von Windows des VSS-Frameworks)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VMware-SnapShots werden auf VMDKs und Virtual RDMs ausgelöst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Backup Host sichert die „eingefrorenen“VMDKs/vRDMs </a:t>
            </a:r>
          </a:p>
        </p:txBody>
      </p:sp>
      <p:sp>
        <p:nvSpPr>
          <p:cNvPr id="5" name="Rectangle 4"/>
          <p:cNvSpPr/>
          <p:nvPr/>
        </p:nvSpPr>
        <p:spPr>
          <a:xfrm>
            <a:off x="6347122" y="1241315"/>
            <a:ext cx="1021403" cy="89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Backup Host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47122" y="1854395"/>
            <a:ext cx="36042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DA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8105" y="1844904"/>
            <a:ext cx="36042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M</a:t>
            </a: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7122" y="1567905"/>
            <a:ext cx="406693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VEIA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3847" y="2167527"/>
            <a:ext cx="731194" cy="297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ESX1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284078" y="2167527"/>
            <a:ext cx="722161" cy="297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ESX2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543845" y="1256944"/>
            <a:ext cx="1462393" cy="89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smtClean="0"/>
              <a:t>vCenter Farm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7854" y="1554448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VM1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732" y="1554447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VM2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5795" y="1554446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...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4773976" y="3258759"/>
            <a:ext cx="2368976" cy="1585608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4874279" y="3824902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VM1-C</a:t>
            </a:r>
            <a:endParaRPr lang="en-US" sz="1200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4874279" y="4257589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VM1-D</a:t>
            </a:r>
            <a:endParaRPr lang="en-US" sz="1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521792" y="4022379"/>
            <a:ext cx="358659" cy="216344"/>
            <a:chOff x="5657260" y="4022379"/>
            <a:chExt cx="358659" cy="216344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5821021" y="4022379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4" name="Straight Arrow Connector 23"/>
            <p:cNvCxnSpPr>
              <a:stCxn id="18" idx="4"/>
              <a:endCxn id="22" idx="2"/>
            </p:cNvCxnSpPr>
            <p:nvPr/>
          </p:nvCxnSpPr>
          <p:spPr>
            <a:xfrm>
              <a:off x="5657260" y="4041246"/>
              <a:ext cx="163761" cy="89305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521792" y="4473932"/>
            <a:ext cx="358659" cy="216344"/>
            <a:chOff x="5657260" y="4473932"/>
            <a:chExt cx="358659" cy="216344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821021" y="4473932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6" name="Straight Arrow Connector 25"/>
            <p:cNvCxnSpPr>
              <a:stCxn id="19" idx="4"/>
              <a:endCxn id="21" idx="2"/>
            </p:cNvCxnSpPr>
            <p:nvPr/>
          </p:nvCxnSpPr>
          <p:spPr>
            <a:xfrm>
              <a:off x="5657260" y="4473933"/>
              <a:ext cx="163761" cy="108171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4538515" y="957820"/>
            <a:ext cx="2830009" cy="1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0"/>
          </p:cNvCxnSpPr>
          <p:nvPr/>
        </p:nvCxnSpPr>
        <p:spPr>
          <a:xfrm flipV="1">
            <a:off x="5275042" y="957820"/>
            <a:ext cx="0" cy="299124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0"/>
          </p:cNvCxnSpPr>
          <p:nvPr/>
        </p:nvCxnSpPr>
        <p:spPr>
          <a:xfrm flipH="1" flipV="1">
            <a:off x="6857823" y="939757"/>
            <a:ext cx="1" cy="301558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5289523" y="2615608"/>
            <a:ext cx="1332251" cy="447431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SAN</a:t>
            </a:r>
            <a:endParaRPr lang="en-US" sz="1200" dirty="0"/>
          </a:p>
        </p:txBody>
      </p:sp>
      <p:cxnSp>
        <p:nvCxnSpPr>
          <p:cNvPr id="38" name="Straight Connector 37"/>
          <p:cNvCxnSpPr>
            <a:stCxn id="37" idx="2"/>
            <a:endCxn id="10" idx="2"/>
          </p:cNvCxnSpPr>
          <p:nvPr/>
        </p:nvCxnSpPr>
        <p:spPr>
          <a:xfrm flipH="1" flipV="1">
            <a:off x="4909444" y="2464576"/>
            <a:ext cx="384211" cy="374748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1" idx="2"/>
          </p:cNvCxnSpPr>
          <p:nvPr/>
        </p:nvCxnSpPr>
        <p:spPr>
          <a:xfrm flipH="1" flipV="1">
            <a:off x="5645159" y="2464576"/>
            <a:ext cx="73982" cy="187374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6" idx="2"/>
          </p:cNvCxnSpPr>
          <p:nvPr/>
        </p:nvCxnSpPr>
        <p:spPr>
          <a:xfrm flipV="1">
            <a:off x="6307984" y="2131394"/>
            <a:ext cx="219348" cy="491733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7" idx="1"/>
            <a:endCxn id="17" idx="1"/>
          </p:cNvCxnSpPr>
          <p:nvPr/>
        </p:nvCxnSpPr>
        <p:spPr>
          <a:xfrm>
            <a:off x="5955649" y="3062563"/>
            <a:ext cx="2815" cy="196196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owchart: Sequential Access Storage 51"/>
          <p:cNvSpPr/>
          <p:nvPr/>
        </p:nvSpPr>
        <p:spPr>
          <a:xfrm>
            <a:off x="6825773" y="2537634"/>
            <a:ext cx="1085503" cy="602398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Backup Device</a:t>
            </a:r>
            <a:endParaRPr lang="en-US" sz="1200" dirty="0"/>
          </a:p>
        </p:txBody>
      </p:sp>
      <p:cxnSp>
        <p:nvCxnSpPr>
          <p:cNvPr id="53" name="Straight Connector 52"/>
          <p:cNvCxnSpPr>
            <a:stCxn id="52" idx="0"/>
            <a:endCxn id="8" idx="2"/>
          </p:cNvCxnSpPr>
          <p:nvPr/>
        </p:nvCxnSpPr>
        <p:spPr>
          <a:xfrm flipH="1" flipV="1">
            <a:off x="7188315" y="2121903"/>
            <a:ext cx="180210" cy="415731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Flowchart: Magnetic Disk 63"/>
          <p:cNvSpPr/>
          <p:nvPr/>
        </p:nvSpPr>
        <p:spPr>
          <a:xfrm>
            <a:off x="6052586" y="3829758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VM2-C</a:t>
            </a:r>
            <a:endParaRPr lang="en-US" sz="1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6700099" y="4027235"/>
            <a:ext cx="358659" cy="216344"/>
            <a:chOff x="6835567" y="4027235"/>
            <a:chExt cx="358659" cy="216344"/>
          </a:xfrm>
        </p:grpSpPr>
        <p:sp>
          <p:nvSpPr>
            <p:cNvPr id="65" name="Flowchart: Magnetic Disk 64"/>
            <p:cNvSpPr/>
            <p:nvPr/>
          </p:nvSpPr>
          <p:spPr>
            <a:xfrm>
              <a:off x="6999328" y="4027235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66" name="Straight Arrow Connector 65"/>
            <p:cNvCxnSpPr>
              <a:stCxn id="64" idx="4"/>
              <a:endCxn id="65" idx="2"/>
            </p:cNvCxnSpPr>
            <p:nvPr/>
          </p:nvCxnSpPr>
          <p:spPr>
            <a:xfrm>
              <a:off x="6835567" y="4046102"/>
              <a:ext cx="163761" cy="89305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>
            <a:off x="5531556" y="2065867"/>
            <a:ext cx="1794933" cy="1794933"/>
          </a:xfrm>
          <a:custGeom>
            <a:avLst/>
            <a:gdLst>
              <a:gd name="connsiteX0" fmla="*/ 0 w 1794933"/>
              <a:gd name="connsiteY0" fmla="*/ 1794933 h 1794933"/>
              <a:gd name="connsiteX1" fmla="*/ 124178 w 1794933"/>
              <a:gd name="connsiteY1" fmla="*/ 1738489 h 1794933"/>
              <a:gd name="connsiteX2" fmla="*/ 158044 w 1794933"/>
              <a:gd name="connsiteY2" fmla="*/ 1727200 h 1794933"/>
              <a:gd name="connsiteX3" fmla="*/ 214489 w 1794933"/>
              <a:gd name="connsiteY3" fmla="*/ 1670755 h 1794933"/>
              <a:gd name="connsiteX4" fmla="*/ 270933 w 1794933"/>
              <a:gd name="connsiteY4" fmla="*/ 1625600 h 1794933"/>
              <a:gd name="connsiteX5" fmla="*/ 338666 w 1794933"/>
              <a:gd name="connsiteY5" fmla="*/ 1557866 h 1794933"/>
              <a:gd name="connsiteX6" fmla="*/ 361244 w 1794933"/>
              <a:gd name="connsiteY6" fmla="*/ 1524000 h 1794933"/>
              <a:gd name="connsiteX7" fmla="*/ 395111 w 1794933"/>
              <a:gd name="connsiteY7" fmla="*/ 1512711 h 1794933"/>
              <a:gd name="connsiteX8" fmla="*/ 417689 w 1794933"/>
              <a:gd name="connsiteY8" fmla="*/ 1444977 h 1794933"/>
              <a:gd name="connsiteX9" fmla="*/ 451555 w 1794933"/>
              <a:gd name="connsiteY9" fmla="*/ 1377244 h 1794933"/>
              <a:gd name="connsiteX10" fmla="*/ 462844 w 1794933"/>
              <a:gd name="connsiteY10" fmla="*/ 1016000 h 1794933"/>
              <a:gd name="connsiteX11" fmla="*/ 485422 w 1794933"/>
              <a:gd name="connsiteY11" fmla="*/ 948266 h 1794933"/>
              <a:gd name="connsiteX12" fmla="*/ 519289 w 1794933"/>
              <a:gd name="connsiteY12" fmla="*/ 914400 h 1794933"/>
              <a:gd name="connsiteX13" fmla="*/ 530578 w 1794933"/>
              <a:gd name="connsiteY13" fmla="*/ 880533 h 1794933"/>
              <a:gd name="connsiteX14" fmla="*/ 598311 w 1794933"/>
              <a:gd name="connsiteY14" fmla="*/ 835377 h 1794933"/>
              <a:gd name="connsiteX15" fmla="*/ 643466 w 1794933"/>
              <a:gd name="connsiteY15" fmla="*/ 778933 h 1794933"/>
              <a:gd name="connsiteX16" fmla="*/ 699911 w 1794933"/>
              <a:gd name="connsiteY16" fmla="*/ 722489 h 1794933"/>
              <a:gd name="connsiteX17" fmla="*/ 722489 w 1794933"/>
              <a:gd name="connsiteY17" fmla="*/ 688622 h 1794933"/>
              <a:gd name="connsiteX18" fmla="*/ 756355 w 1794933"/>
              <a:gd name="connsiteY18" fmla="*/ 654755 h 1794933"/>
              <a:gd name="connsiteX19" fmla="*/ 801511 w 1794933"/>
              <a:gd name="connsiteY19" fmla="*/ 598311 h 1794933"/>
              <a:gd name="connsiteX20" fmla="*/ 857955 w 1794933"/>
              <a:gd name="connsiteY20" fmla="*/ 496711 h 1794933"/>
              <a:gd name="connsiteX21" fmla="*/ 880533 w 1794933"/>
              <a:gd name="connsiteY21" fmla="*/ 462844 h 1794933"/>
              <a:gd name="connsiteX22" fmla="*/ 914400 w 1794933"/>
              <a:gd name="connsiteY22" fmla="*/ 395111 h 1794933"/>
              <a:gd name="connsiteX23" fmla="*/ 936978 w 1794933"/>
              <a:gd name="connsiteY23" fmla="*/ 327377 h 1794933"/>
              <a:gd name="connsiteX24" fmla="*/ 948266 w 1794933"/>
              <a:gd name="connsiteY24" fmla="*/ 293511 h 1794933"/>
              <a:gd name="connsiteX25" fmla="*/ 993422 w 1794933"/>
              <a:gd name="connsiteY25" fmla="*/ 225777 h 1794933"/>
              <a:gd name="connsiteX26" fmla="*/ 1049866 w 1794933"/>
              <a:gd name="connsiteY26" fmla="*/ 135466 h 1794933"/>
              <a:gd name="connsiteX27" fmla="*/ 1162755 w 1794933"/>
              <a:gd name="connsiteY27" fmla="*/ 22577 h 1794933"/>
              <a:gd name="connsiteX28" fmla="*/ 1230489 w 1794933"/>
              <a:gd name="connsiteY28" fmla="*/ 0 h 1794933"/>
              <a:gd name="connsiteX29" fmla="*/ 1467555 w 1794933"/>
              <a:gd name="connsiteY29" fmla="*/ 11289 h 1794933"/>
              <a:gd name="connsiteX30" fmla="*/ 1546578 w 1794933"/>
              <a:gd name="connsiteY30" fmla="*/ 22577 h 1794933"/>
              <a:gd name="connsiteX31" fmla="*/ 1603022 w 1794933"/>
              <a:gd name="connsiteY31" fmla="*/ 124177 h 1794933"/>
              <a:gd name="connsiteX32" fmla="*/ 1636889 w 1794933"/>
              <a:gd name="connsiteY32" fmla="*/ 158044 h 1794933"/>
              <a:gd name="connsiteX33" fmla="*/ 1648178 w 1794933"/>
              <a:gd name="connsiteY33" fmla="*/ 191911 h 1794933"/>
              <a:gd name="connsiteX34" fmla="*/ 1693333 w 1794933"/>
              <a:gd name="connsiteY34" fmla="*/ 259644 h 1794933"/>
              <a:gd name="connsiteX35" fmla="*/ 1727200 w 1794933"/>
              <a:gd name="connsiteY35" fmla="*/ 327377 h 1794933"/>
              <a:gd name="connsiteX36" fmla="*/ 1749778 w 1794933"/>
              <a:gd name="connsiteY36" fmla="*/ 395111 h 1794933"/>
              <a:gd name="connsiteX37" fmla="*/ 1783644 w 1794933"/>
              <a:gd name="connsiteY37" fmla="*/ 462844 h 1794933"/>
              <a:gd name="connsiteX38" fmla="*/ 1794933 w 1794933"/>
              <a:gd name="connsiteY38" fmla="*/ 462844 h 1794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794933" h="1794933">
                <a:moveTo>
                  <a:pt x="0" y="1794933"/>
                </a:moveTo>
                <a:cubicBezTo>
                  <a:pt x="76854" y="1748820"/>
                  <a:pt x="35626" y="1768006"/>
                  <a:pt x="124178" y="1738489"/>
                </a:cubicBezTo>
                <a:lnTo>
                  <a:pt x="158044" y="1727200"/>
                </a:lnTo>
                <a:cubicBezTo>
                  <a:pt x="218252" y="1636888"/>
                  <a:pt x="139229" y="1746015"/>
                  <a:pt x="214489" y="1670755"/>
                </a:cubicBezTo>
                <a:cubicBezTo>
                  <a:pt x="265551" y="1619693"/>
                  <a:pt x="205001" y="1647577"/>
                  <a:pt x="270933" y="1625600"/>
                </a:cubicBezTo>
                <a:cubicBezTo>
                  <a:pt x="293511" y="1603022"/>
                  <a:pt x="320954" y="1584433"/>
                  <a:pt x="338666" y="1557866"/>
                </a:cubicBezTo>
                <a:cubicBezTo>
                  <a:pt x="346192" y="1546577"/>
                  <a:pt x="350650" y="1532475"/>
                  <a:pt x="361244" y="1524000"/>
                </a:cubicBezTo>
                <a:cubicBezTo>
                  <a:pt x="370536" y="1516566"/>
                  <a:pt x="383822" y="1516474"/>
                  <a:pt x="395111" y="1512711"/>
                </a:cubicBezTo>
                <a:cubicBezTo>
                  <a:pt x="402637" y="1490133"/>
                  <a:pt x="404488" y="1464779"/>
                  <a:pt x="417689" y="1444977"/>
                </a:cubicBezTo>
                <a:cubicBezTo>
                  <a:pt x="446867" y="1401210"/>
                  <a:pt x="435976" y="1423982"/>
                  <a:pt x="451555" y="1377244"/>
                </a:cubicBezTo>
                <a:cubicBezTo>
                  <a:pt x="455318" y="1256829"/>
                  <a:pt x="453362" y="1136100"/>
                  <a:pt x="462844" y="1016000"/>
                </a:cubicBezTo>
                <a:cubicBezTo>
                  <a:pt x="464717" y="992275"/>
                  <a:pt x="468593" y="965094"/>
                  <a:pt x="485422" y="948266"/>
                </a:cubicBezTo>
                <a:lnTo>
                  <a:pt x="519289" y="914400"/>
                </a:lnTo>
                <a:cubicBezTo>
                  <a:pt x="523052" y="903111"/>
                  <a:pt x="522164" y="888947"/>
                  <a:pt x="530578" y="880533"/>
                </a:cubicBezTo>
                <a:cubicBezTo>
                  <a:pt x="549765" y="861345"/>
                  <a:pt x="598311" y="835377"/>
                  <a:pt x="598311" y="835377"/>
                </a:cubicBezTo>
                <a:cubicBezTo>
                  <a:pt x="620288" y="769447"/>
                  <a:pt x="592404" y="829995"/>
                  <a:pt x="643466" y="778933"/>
                </a:cubicBezTo>
                <a:cubicBezTo>
                  <a:pt x="718718" y="703680"/>
                  <a:pt x="609608" y="782689"/>
                  <a:pt x="699911" y="722489"/>
                </a:cubicBezTo>
                <a:cubicBezTo>
                  <a:pt x="707437" y="711200"/>
                  <a:pt x="713803" y="699045"/>
                  <a:pt x="722489" y="688622"/>
                </a:cubicBezTo>
                <a:cubicBezTo>
                  <a:pt x="732709" y="676357"/>
                  <a:pt x="747499" y="668039"/>
                  <a:pt x="756355" y="654755"/>
                </a:cubicBezTo>
                <a:cubicBezTo>
                  <a:pt x="799976" y="589324"/>
                  <a:pt x="725771" y="648805"/>
                  <a:pt x="801511" y="598311"/>
                </a:cubicBezTo>
                <a:cubicBezTo>
                  <a:pt x="821381" y="538702"/>
                  <a:pt x="806199" y="574345"/>
                  <a:pt x="857955" y="496711"/>
                </a:cubicBezTo>
                <a:cubicBezTo>
                  <a:pt x="865481" y="485422"/>
                  <a:pt x="876243" y="475715"/>
                  <a:pt x="880533" y="462844"/>
                </a:cubicBezTo>
                <a:cubicBezTo>
                  <a:pt x="896112" y="416106"/>
                  <a:pt x="885221" y="438878"/>
                  <a:pt x="914400" y="395111"/>
                </a:cubicBezTo>
                <a:lnTo>
                  <a:pt x="936978" y="327377"/>
                </a:lnTo>
                <a:cubicBezTo>
                  <a:pt x="940741" y="316088"/>
                  <a:pt x="941665" y="303412"/>
                  <a:pt x="948266" y="293511"/>
                </a:cubicBezTo>
                <a:cubicBezTo>
                  <a:pt x="963318" y="270933"/>
                  <a:pt x="984841" y="251520"/>
                  <a:pt x="993422" y="225777"/>
                </a:cubicBezTo>
                <a:cubicBezTo>
                  <a:pt x="1020290" y="145173"/>
                  <a:pt x="996198" y="171246"/>
                  <a:pt x="1049866" y="135466"/>
                </a:cubicBezTo>
                <a:cubicBezTo>
                  <a:pt x="1084269" y="83862"/>
                  <a:pt x="1098249" y="44078"/>
                  <a:pt x="1162755" y="22577"/>
                </a:cubicBezTo>
                <a:lnTo>
                  <a:pt x="1230489" y="0"/>
                </a:lnTo>
                <a:cubicBezTo>
                  <a:pt x="1309511" y="3763"/>
                  <a:pt x="1388644" y="5653"/>
                  <a:pt x="1467555" y="11289"/>
                </a:cubicBezTo>
                <a:cubicBezTo>
                  <a:pt x="1494096" y="13185"/>
                  <a:pt x="1524130" y="8292"/>
                  <a:pt x="1546578" y="22577"/>
                </a:cubicBezTo>
                <a:cubicBezTo>
                  <a:pt x="1625272" y="72655"/>
                  <a:pt x="1571339" y="76653"/>
                  <a:pt x="1603022" y="124177"/>
                </a:cubicBezTo>
                <a:cubicBezTo>
                  <a:pt x="1611878" y="137461"/>
                  <a:pt x="1625600" y="146755"/>
                  <a:pt x="1636889" y="158044"/>
                </a:cubicBezTo>
                <a:cubicBezTo>
                  <a:pt x="1640652" y="169333"/>
                  <a:pt x="1642399" y="181509"/>
                  <a:pt x="1648178" y="191911"/>
                </a:cubicBezTo>
                <a:cubicBezTo>
                  <a:pt x="1661356" y="215631"/>
                  <a:pt x="1684752" y="233902"/>
                  <a:pt x="1693333" y="259644"/>
                </a:cubicBezTo>
                <a:cubicBezTo>
                  <a:pt x="1708912" y="306382"/>
                  <a:pt x="1698021" y="283610"/>
                  <a:pt x="1727200" y="327377"/>
                </a:cubicBezTo>
                <a:lnTo>
                  <a:pt x="1749778" y="395111"/>
                </a:lnTo>
                <a:cubicBezTo>
                  <a:pt x="1758960" y="422657"/>
                  <a:pt x="1761759" y="440959"/>
                  <a:pt x="1783644" y="462844"/>
                </a:cubicBezTo>
                <a:cubicBezTo>
                  <a:pt x="1786305" y="465505"/>
                  <a:pt x="1791170" y="462844"/>
                  <a:pt x="1794933" y="462844"/>
                </a:cubicBezTo>
              </a:path>
            </a:pathLst>
          </a:custGeom>
          <a:noFill/>
          <a:ln w="38100">
            <a:solidFill>
              <a:schemeClr val="accent2">
                <a:lumMod val="50000"/>
              </a:schemeClr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Vorbereitung SAN-Backup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3520327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Backup Host benötigt SAN-Zugriff auf die LUNs der Datastores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VMs müssen mit dem Transportation Mode „SAN“ oder „Fastest Available“ konfiguriert werden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340" y="640998"/>
            <a:ext cx="5280660" cy="366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814388"/>
            <a:ext cx="357378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780" y="976313"/>
            <a:ext cx="3573780" cy="416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813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Vollsicherung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SAN-Backup-Lauf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962656" cy="3228975"/>
          </a:xfrm>
        </p:spPr>
        <p:txBody>
          <a:bodyPr/>
          <a:lstStyle/>
          <a:p>
            <a:r>
              <a:rPr lang="de-DE" dirty="0" smtClean="0"/>
              <a:t>Bitte Log-Einträge beachten: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Changed Block Tracking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Transportation Mode SAN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Es wurden nur geänderte Blocke gesichert, d.h. Statt 4x 40GB = 160GB in diesem Fall nur ~92GB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07" y="124355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278270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02872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529872"/>
            <a:ext cx="5852160" cy="4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5" y="633237"/>
            <a:ext cx="3234690" cy="2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790857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72" y="905827"/>
            <a:ext cx="2360295" cy="11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326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Inkrementell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SAN-Backup-Lauf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939796" cy="3228975"/>
          </a:xfrm>
        </p:spPr>
        <p:txBody>
          <a:bodyPr/>
          <a:lstStyle/>
          <a:p>
            <a:r>
              <a:rPr lang="de-DE" dirty="0" smtClean="0"/>
              <a:t>Wenn „Changed Block Tracking“ aktiviert ist, bleiben auch bei Inkrementeller Sicherung keine SnapShots zurück.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07" y="350665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481895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606072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71" y="718433"/>
            <a:ext cx="2360295" cy="11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0573" y="861130"/>
            <a:ext cx="3234690" cy="2594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8980" y="1047895"/>
            <a:ext cx="5875020" cy="817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52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4543845" y="1256944"/>
            <a:ext cx="2963266" cy="89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smtClean="0"/>
              <a:t>vCenter Farm</a:t>
            </a:r>
            <a:endParaRPr lang="en-US" sz="1200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HotAdd-Backup - Funktionsweise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450607" y="1298681"/>
            <a:ext cx="1021403" cy="806605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Backup Host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450607" y="1828287"/>
            <a:ext cx="36042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DA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11590" y="1818796"/>
            <a:ext cx="36042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M</a:t>
            </a: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50607" y="1541797"/>
            <a:ext cx="406693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VEIA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3847" y="2167527"/>
            <a:ext cx="731194" cy="297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ESX1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284078" y="2167527"/>
            <a:ext cx="722161" cy="297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ESX2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7854" y="1554448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VM1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732" y="1554447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VM2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5795" y="1554446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...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4773976" y="3258759"/>
            <a:ext cx="2368976" cy="1585608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4874279" y="3824902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VM1-C</a:t>
            </a:r>
            <a:endParaRPr lang="en-US" sz="1200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4874279" y="4257589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VM1-D</a:t>
            </a:r>
            <a:endParaRPr lang="en-US" sz="1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5521792" y="4022379"/>
            <a:ext cx="358659" cy="216344"/>
            <a:chOff x="5657260" y="4022379"/>
            <a:chExt cx="358659" cy="216344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5821021" y="4022379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4" name="Straight Arrow Connector 23"/>
            <p:cNvCxnSpPr>
              <a:stCxn id="18" idx="4"/>
              <a:endCxn id="22" idx="2"/>
            </p:cNvCxnSpPr>
            <p:nvPr/>
          </p:nvCxnSpPr>
          <p:spPr>
            <a:xfrm>
              <a:off x="5657260" y="4041246"/>
              <a:ext cx="163761" cy="89305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5521792" y="4473932"/>
            <a:ext cx="358659" cy="216344"/>
            <a:chOff x="5657260" y="4473932"/>
            <a:chExt cx="358659" cy="216344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821021" y="4473932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6" name="Straight Arrow Connector 25"/>
            <p:cNvCxnSpPr>
              <a:stCxn id="19" idx="4"/>
              <a:endCxn id="21" idx="2"/>
            </p:cNvCxnSpPr>
            <p:nvPr/>
          </p:nvCxnSpPr>
          <p:spPr>
            <a:xfrm>
              <a:off x="5657260" y="4473933"/>
              <a:ext cx="163761" cy="108171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Cloud 36"/>
          <p:cNvSpPr/>
          <p:nvPr/>
        </p:nvSpPr>
        <p:spPr>
          <a:xfrm>
            <a:off x="5289523" y="2615608"/>
            <a:ext cx="1332251" cy="447431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SAN</a:t>
            </a:r>
            <a:endParaRPr lang="en-US" sz="1200" dirty="0"/>
          </a:p>
        </p:txBody>
      </p:sp>
      <p:cxnSp>
        <p:nvCxnSpPr>
          <p:cNvPr id="38" name="Straight Connector 37"/>
          <p:cNvCxnSpPr>
            <a:stCxn id="37" idx="2"/>
            <a:endCxn id="10" idx="2"/>
          </p:cNvCxnSpPr>
          <p:nvPr/>
        </p:nvCxnSpPr>
        <p:spPr>
          <a:xfrm flipH="1" flipV="1">
            <a:off x="4909444" y="2464576"/>
            <a:ext cx="384211" cy="374748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1" idx="2"/>
          </p:cNvCxnSpPr>
          <p:nvPr/>
        </p:nvCxnSpPr>
        <p:spPr>
          <a:xfrm flipH="1" flipV="1">
            <a:off x="5645159" y="2464576"/>
            <a:ext cx="73982" cy="187374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7" idx="1"/>
            <a:endCxn id="17" idx="1"/>
          </p:cNvCxnSpPr>
          <p:nvPr/>
        </p:nvCxnSpPr>
        <p:spPr>
          <a:xfrm>
            <a:off x="5955649" y="3062563"/>
            <a:ext cx="2815" cy="196196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owchart: Sequential Access Storage 51"/>
          <p:cNvSpPr/>
          <p:nvPr/>
        </p:nvSpPr>
        <p:spPr>
          <a:xfrm>
            <a:off x="6749049" y="2534220"/>
            <a:ext cx="1085503" cy="602398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Backup Device</a:t>
            </a:r>
            <a:endParaRPr lang="en-US" sz="1200" dirty="0"/>
          </a:p>
        </p:txBody>
      </p:sp>
      <p:sp>
        <p:nvSpPr>
          <p:cNvPr id="64" name="Flowchart: Magnetic Disk 63"/>
          <p:cNvSpPr/>
          <p:nvPr/>
        </p:nvSpPr>
        <p:spPr>
          <a:xfrm>
            <a:off x="6052586" y="3829758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VM2-C</a:t>
            </a:r>
            <a:endParaRPr lang="en-US" sz="1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6700099" y="4027235"/>
            <a:ext cx="358659" cy="216344"/>
            <a:chOff x="6835567" y="4027235"/>
            <a:chExt cx="358659" cy="216344"/>
          </a:xfrm>
        </p:grpSpPr>
        <p:sp>
          <p:nvSpPr>
            <p:cNvPr id="65" name="Flowchart: Magnetic Disk 64"/>
            <p:cNvSpPr/>
            <p:nvPr/>
          </p:nvSpPr>
          <p:spPr>
            <a:xfrm>
              <a:off x="6999328" y="4027235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66" name="Straight Arrow Connector 65"/>
            <p:cNvCxnSpPr>
              <a:stCxn id="64" idx="4"/>
              <a:endCxn id="65" idx="2"/>
            </p:cNvCxnSpPr>
            <p:nvPr/>
          </p:nvCxnSpPr>
          <p:spPr>
            <a:xfrm>
              <a:off x="6835567" y="4046102"/>
              <a:ext cx="163761" cy="89305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/>
          <p:cNvCxnSpPr>
            <a:stCxn id="52" idx="0"/>
            <a:endCxn id="8" idx="2"/>
          </p:cNvCxnSpPr>
          <p:nvPr/>
        </p:nvCxnSpPr>
        <p:spPr>
          <a:xfrm flipH="1" flipV="1">
            <a:off x="7291800" y="2095795"/>
            <a:ext cx="1" cy="438425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Freeform 6"/>
          <p:cNvSpPr/>
          <p:nvPr/>
        </p:nvSpPr>
        <p:spPr>
          <a:xfrm>
            <a:off x="5531556" y="2009422"/>
            <a:ext cx="1795880" cy="1840089"/>
          </a:xfrm>
          <a:custGeom>
            <a:avLst/>
            <a:gdLst>
              <a:gd name="connsiteX0" fmla="*/ 0 w 1795880"/>
              <a:gd name="connsiteY0" fmla="*/ 1840089 h 1840089"/>
              <a:gd name="connsiteX1" fmla="*/ 56445 w 1795880"/>
              <a:gd name="connsiteY1" fmla="*/ 1794934 h 1840089"/>
              <a:gd name="connsiteX2" fmla="*/ 90311 w 1795880"/>
              <a:gd name="connsiteY2" fmla="*/ 1783645 h 1840089"/>
              <a:gd name="connsiteX3" fmla="*/ 124178 w 1795880"/>
              <a:gd name="connsiteY3" fmla="*/ 1761067 h 1840089"/>
              <a:gd name="connsiteX4" fmla="*/ 191911 w 1795880"/>
              <a:gd name="connsiteY4" fmla="*/ 1738489 h 1840089"/>
              <a:gd name="connsiteX5" fmla="*/ 259645 w 1795880"/>
              <a:gd name="connsiteY5" fmla="*/ 1715911 h 1840089"/>
              <a:gd name="connsiteX6" fmla="*/ 293511 w 1795880"/>
              <a:gd name="connsiteY6" fmla="*/ 1704622 h 1840089"/>
              <a:gd name="connsiteX7" fmla="*/ 327378 w 1795880"/>
              <a:gd name="connsiteY7" fmla="*/ 1670756 h 1840089"/>
              <a:gd name="connsiteX8" fmla="*/ 395111 w 1795880"/>
              <a:gd name="connsiteY8" fmla="*/ 1614311 h 1840089"/>
              <a:gd name="connsiteX9" fmla="*/ 440267 w 1795880"/>
              <a:gd name="connsiteY9" fmla="*/ 1546578 h 1840089"/>
              <a:gd name="connsiteX10" fmla="*/ 451556 w 1795880"/>
              <a:gd name="connsiteY10" fmla="*/ 1512711 h 1840089"/>
              <a:gd name="connsiteX11" fmla="*/ 485423 w 1795880"/>
              <a:gd name="connsiteY11" fmla="*/ 1490134 h 1840089"/>
              <a:gd name="connsiteX12" fmla="*/ 508000 w 1795880"/>
              <a:gd name="connsiteY12" fmla="*/ 1422400 h 1840089"/>
              <a:gd name="connsiteX13" fmla="*/ 530578 w 1795880"/>
              <a:gd name="connsiteY13" fmla="*/ 1196622 h 1840089"/>
              <a:gd name="connsiteX14" fmla="*/ 541867 w 1795880"/>
              <a:gd name="connsiteY14" fmla="*/ 1049867 h 1840089"/>
              <a:gd name="connsiteX15" fmla="*/ 530578 w 1795880"/>
              <a:gd name="connsiteY15" fmla="*/ 880534 h 1840089"/>
              <a:gd name="connsiteX16" fmla="*/ 496711 w 1795880"/>
              <a:gd name="connsiteY16" fmla="*/ 812800 h 1840089"/>
              <a:gd name="connsiteX17" fmla="*/ 428978 w 1795880"/>
              <a:gd name="connsiteY17" fmla="*/ 745067 h 1840089"/>
              <a:gd name="connsiteX18" fmla="*/ 361245 w 1795880"/>
              <a:gd name="connsiteY18" fmla="*/ 688622 h 1840089"/>
              <a:gd name="connsiteX19" fmla="*/ 304800 w 1795880"/>
              <a:gd name="connsiteY19" fmla="*/ 587022 h 1840089"/>
              <a:gd name="connsiteX20" fmla="*/ 293511 w 1795880"/>
              <a:gd name="connsiteY20" fmla="*/ 530578 h 1840089"/>
              <a:gd name="connsiteX21" fmla="*/ 304800 w 1795880"/>
              <a:gd name="connsiteY21" fmla="*/ 282222 h 1840089"/>
              <a:gd name="connsiteX22" fmla="*/ 349956 w 1795880"/>
              <a:gd name="connsiteY22" fmla="*/ 180622 h 1840089"/>
              <a:gd name="connsiteX23" fmla="*/ 383823 w 1795880"/>
              <a:gd name="connsiteY23" fmla="*/ 146756 h 1840089"/>
              <a:gd name="connsiteX24" fmla="*/ 428978 w 1795880"/>
              <a:gd name="connsiteY24" fmla="*/ 90311 h 1840089"/>
              <a:gd name="connsiteX25" fmla="*/ 440267 w 1795880"/>
              <a:gd name="connsiteY25" fmla="*/ 56445 h 1840089"/>
              <a:gd name="connsiteX26" fmla="*/ 508000 w 1795880"/>
              <a:gd name="connsiteY26" fmla="*/ 33867 h 1840089"/>
              <a:gd name="connsiteX27" fmla="*/ 587023 w 1795880"/>
              <a:gd name="connsiteY27" fmla="*/ 0 h 1840089"/>
              <a:gd name="connsiteX28" fmla="*/ 869245 w 1795880"/>
              <a:gd name="connsiteY28" fmla="*/ 11289 h 1840089"/>
              <a:gd name="connsiteX29" fmla="*/ 936978 w 1795880"/>
              <a:gd name="connsiteY29" fmla="*/ 33867 h 1840089"/>
              <a:gd name="connsiteX30" fmla="*/ 1151467 w 1795880"/>
              <a:gd name="connsiteY30" fmla="*/ 56445 h 1840089"/>
              <a:gd name="connsiteX31" fmla="*/ 1275645 w 1795880"/>
              <a:gd name="connsiteY31" fmla="*/ 90311 h 1840089"/>
              <a:gd name="connsiteX32" fmla="*/ 1433689 w 1795880"/>
              <a:gd name="connsiteY32" fmla="*/ 79022 h 1840089"/>
              <a:gd name="connsiteX33" fmla="*/ 1501423 w 1795880"/>
              <a:gd name="connsiteY33" fmla="*/ 67734 h 1840089"/>
              <a:gd name="connsiteX34" fmla="*/ 1670756 w 1795880"/>
              <a:gd name="connsiteY34" fmla="*/ 79022 h 1840089"/>
              <a:gd name="connsiteX35" fmla="*/ 1715911 w 1795880"/>
              <a:gd name="connsiteY35" fmla="*/ 146756 h 1840089"/>
              <a:gd name="connsiteX36" fmla="*/ 1749778 w 1795880"/>
              <a:gd name="connsiteY36" fmla="*/ 270934 h 1840089"/>
              <a:gd name="connsiteX37" fmla="*/ 1761067 w 1795880"/>
              <a:gd name="connsiteY37" fmla="*/ 395111 h 1840089"/>
              <a:gd name="connsiteX38" fmla="*/ 1783645 w 1795880"/>
              <a:gd name="connsiteY38" fmla="*/ 485422 h 1840089"/>
              <a:gd name="connsiteX39" fmla="*/ 1794934 w 1795880"/>
              <a:gd name="connsiteY39" fmla="*/ 519289 h 1840089"/>
              <a:gd name="connsiteX40" fmla="*/ 1794934 w 1795880"/>
              <a:gd name="connsiteY40" fmla="*/ 564445 h 18400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795880" h="1840089">
                <a:moveTo>
                  <a:pt x="0" y="1840089"/>
                </a:moveTo>
                <a:cubicBezTo>
                  <a:pt x="18815" y="1825037"/>
                  <a:pt x="36013" y="1807704"/>
                  <a:pt x="56445" y="1794934"/>
                </a:cubicBezTo>
                <a:cubicBezTo>
                  <a:pt x="66536" y="1788627"/>
                  <a:pt x="79668" y="1788967"/>
                  <a:pt x="90311" y="1783645"/>
                </a:cubicBezTo>
                <a:cubicBezTo>
                  <a:pt x="102446" y="1777577"/>
                  <a:pt x="111780" y="1766577"/>
                  <a:pt x="124178" y="1761067"/>
                </a:cubicBezTo>
                <a:cubicBezTo>
                  <a:pt x="145926" y="1751401"/>
                  <a:pt x="169333" y="1746015"/>
                  <a:pt x="191911" y="1738489"/>
                </a:cubicBezTo>
                <a:lnTo>
                  <a:pt x="259645" y="1715911"/>
                </a:lnTo>
                <a:lnTo>
                  <a:pt x="293511" y="1704622"/>
                </a:lnTo>
                <a:cubicBezTo>
                  <a:pt x="304800" y="1693333"/>
                  <a:pt x="315113" y="1680976"/>
                  <a:pt x="327378" y="1670756"/>
                </a:cubicBezTo>
                <a:cubicBezTo>
                  <a:pt x="368574" y="1636427"/>
                  <a:pt x="358658" y="1661179"/>
                  <a:pt x="395111" y="1614311"/>
                </a:cubicBezTo>
                <a:cubicBezTo>
                  <a:pt x="411770" y="1592892"/>
                  <a:pt x="431686" y="1572321"/>
                  <a:pt x="440267" y="1546578"/>
                </a:cubicBezTo>
                <a:cubicBezTo>
                  <a:pt x="444030" y="1535289"/>
                  <a:pt x="444122" y="1522003"/>
                  <a:pt x="451556" y="1512711"/>
                </a:cubicBezTo>
                <a:cubicBezTo>
                  <a:pt x="460032" y="1502117"/>
                  <a:pt x="474134" y="1497660"/>
                  <a:pt x="485423" y="1490134"/>
                </a:cubicBezTo>
                <a:cubicBezTo>
                  <a:pt x="492949" y="1467556"/>
                  <a:pt x="506515" y="1446153"/>
                  <a:pt x="508000" y="1422400"/>
                </a:cubicBezTo>
                <a:cubicBezTo>
                  <a:pt x="520257" y="1226293"/>
                  <a:pt x="504658" y="1300302"/>
                  <a:pt x="530578" y="1196622"/>
                </a:cubicBezTo>
                <a:cubicBezTo>
                  <a:pt x="534341" y="1147704"/>
                  <a:pt x="541867" y="1098930"/>
                  <a:pt x="541867" y="1049867"/>
                </a:cubicBezTo>
                <a:cubicBezTo>
                  <a:pt x="541867" y="993297"/>
                  <a:pt x="536825" y="936758"/>
                  <a:pt x="530578" y="880534"/>
                </a:cubicBezTo>
                <a:cubicBezTo>
                  <a:pt x="528087" y="858117"/>
                  <a:pt x="510966" y="828837"/>
                  <a:pt x="496711" y="812800"/>
                </a:cubicBezTo>
                <a:cubicBezTo>
                  <a:pt x="475498" y="788935"/>
                  <a:pt x="451556" y="767645"/>
                  <a:pt x="428978" y="745067"/>
                </a:cubicBezTo>
                <a:cubicBezTo>
                  <a:pt x="385517" y="701606"/>
                  <a:pt x="408395" y="720056"/>
                  <a:pt x="361245" y="688622"/>
                </a:cubicBezTo>
                <a:cubicBezTo>
                  <a:pt x="327611" y="638172"/>
                  <a:pt x="316722" y="634710"/>
                  <a:pt x="304800" y="587022"/>
                </a:cubicBezTo>
                <a:cubicBezTo>
                  <a:pt x="300146" y="568408"/>
                  <a:pt x="297274" y="549393"/>
                  <a:pt x="293511" y="530578"/>
                </a:cubicBezTo>
                <a:cubicBezTo>
                  <a:pt x="297274" y="447793"/>
                  <a:pt x="295971" y="364621"/>
                  <a:pt x="304800" y="282222"/>
                </a:cubicBezTo>
                <a:cubicBezTo>
                  <a:pt x="308431" y="248331"/>
                  <a:pt x="327424" y="207660"/>
                  <a:pt x="349956" y="180622"/>
                </a:cubicBezTo>
                <a:cubicBezTo>
                  <a:pt x="360177" y="168358"/>
                  <a:pt x="372534" y="158045"/>
                  <a:pt x="383823" y="146756"/>
                </a:cubicBezTo>
                <a:cubicBezTo>
                  <a:pt x="412194" y="61635"/>
                  <a:pt x="370624" y="163253"/>
                  <a:pt x="428978" y="90311"/>
                </a:cubicBezTo>
                <a:cubicBezTo>
                  <a:pt x="436412" y="81019"/>
                  <a:pt x="430584" y="63361"/>
                  <a:pt x="440267" y="56445"/>
                </a:cubicBezTo>
                <a:cubicBezTo>
                  <a:pt x="459633" y="42612"/>
                  <a:pt x="488198" y="47068"/>
                  <a:pt x="508000" y="33867"/>
                </a:cubicBezTo>
                <a:cubicBezTo>
                  <a:pt x="554776" y="2683"/>
                  <a:pt x="528704" y="14580"/>
                  <a:pt x="587023" y="0"/>
                </a:cubicBezTo>
                <a:cubicBezTo>
                  <a:pt x="681097" y="3763"/>
                  <a:pt x="775534" y="2220"/>
                  <a:pt x="869245" y="11289"/>
                </a:cubicBezTo>
                <a:cubicBezTo>
                  <a:pt x="892933" y="13581"/>
                  <a:pt x="913418" y="30501"/>
                  <a:pt x="936978" y="33867"/>
                </a:cubicBezTo>
                <a:cubicBezTo>
                  <a:pt x="1060857" y="51564"/>
                  <a:pt x="989484" y="42946"/>
                  <a:pt x="1151467" y="56445"/>
                </a:cubicBezTo>
                <a:cubicBezTo>
                  <a:pt x="1253322" y="81908"/>
                  <a:pt x="1212340" y="69209"/>
                  <a:pt x="1275645" y="90311"/>
                </a:cubicBezTo>
                <a:cubicBezTo>
                  <a:pt x="1328326" y="86548"/>
                  <a:pt x="1381136" y="84277"/>
                  <a:pt x="1433689" y="79022"/>
                </a:cubicBezTo>
                <a:cubicBezTo>
                  <a:pt x="1456465" y="76745"/>
                  <a:pt x="1478534" y="67734"/>
                  <a:pt x="1501423" y="67734"/>
                </a:cubicBezTo>
                <a:cubicBezTo>
                  <a:pt x="1557993" y="67734"/>
                  <a:pt x="1614312" y="75259"/>
                  <a:pt x="1670756" y="79022"/>
                </a:cubicBezTo>
                <a:cubicBezTo>
                  <a:pt x="1685808" y="101600"/>
                  <a:pt x="1707330" y="121013"/>
                  <a:pt x="1715911" y="146756"/>
                </a:cubicBezTo>
                <a:cubicBezTo>
                  <a:pt x="1744557" y="232692"/>
                  <a:pt x="1733822" y="191152"/>
                  <a:pt x="1749778" y="270934"/>
                </a:cubicBezTo>
                <a:cubicBezTo>
                  <a:pt x="1753541" y="312326"/>
                  <a:pt x="1754585" y="354057"/>
                  <a:pt x="1761067" y="395111"/>
                </a:cubicBezTo>
                <a:cubicBezTo>
                  <a:pt x="1765907" y="425761"/>
                  <a:pt x="1773832" y="455984"/>
                  <a:pt x="1783645" y="485422"/>
                </a:cubicBezTo>
                <a:cubicBezTo>
                  <a:pt x="1787408" y="496711"/>
                  <a:pt x="1793251" y="507509"/>
                  <a:pt x="1794934" y="519289"/>
                </a:cubicBezTo>
                <a:cubicBezTo>
                  <a:pt x="1797063" y="534190"/>
                  <a:pt x="1794934" y="549393"/>
                  <a:pt x="1794934" y="564445"/>
                </a:cubicBezTo>
              </a:path>
            </a:pathLst>
          </a:custGeom>
          <a:noFill/>
          <a:ln w="31750">
            <a:solidFill>
              <a:schemeClr val="accent2">
                <a:lumMod val="50000"/>
              </a:schemeClr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3513242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Cell Manager initiiert Sicherung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Virtual Environment Integration Agent (VEIA) auf dem Backup Host bereited die VMs für die Sicherung vor (mit Hilfe der  VMware-Tools und im Falle von Windows des VSS-Frameworks)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VMware-SnapShots werden auf VMDKs und Virtual RDMs ausgelöst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Backup Host sichert die „eingefrorenen“ VMDKs/vRDMs </a:t>
            </a:r>
          </a:p>
        </p:txBody>
      </p:sp>
    </p:spTree>
    <p:extLst>
      <p:ext uri="{BB962C8B-B14F-4D97-AF65-F5344CB8AC3E}">
        <p14:creationId xmlns:p14="http://schemas.microsoft.com/office/powerpoint/2010/main" val="548281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620888"/>
            <a:ext cx="5852160" cy="42519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744715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Vorbereitung HotAdd-Backup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5" y="1188721"/>
            <a:ext cx="2962656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Backup Host ist eine VM innerhalb desselben vCenters der zu sichernden Umgebung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Backup Host entsprechend  in den VE-Settings definieren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VMs müssen mit dem Transportation Mode „HotAdd“ konfiguriert werden</a:t>
            </a:r>
            <a:endParaRPr lang="en-US" dirty="0"/>
          </a:p>
        </p:txBody>
      </p:sp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859719"/>
            <a:ext cx="2628900" cy="27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16460"/>
            <a:ext cx="30632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151713"/>
            <a:ext cx="30632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0176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Vollsicherung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HotAdd-Backup-Lauf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962656" cy="3228975"/>
          </a:xfrm>
        </p:spPr>
        <p:txBody>
          <a:bodyPr/>
          <a:lstStyle/>
          <a:p>
            <a:r>
              <a:rPr lang="de-DE" dirty="0" smtClean="0"/>
              <a:t>Bitte Log-Einträge beachten: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Transportation Mode „HOTADD“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07" y="495300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639938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783837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771" y="899055"/>
            <a:ext cx="2360295" cy="1194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11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Inkrementell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HotAdd-Backup-Lauf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3" y="1188721"/>
            <a:ext cx="2962657" cy="3228975"/>
          </a:xfrm>
        </p:spPr>
        <p:txBody>
          <a:bodyPr/>
          <a:lstStyle/>
          <a:p>
            <a:r>
              <a:rPr lang="de-DE" dirty="0"/>
              <a:t>Wenn „Changed Block Tracking“ aktiviert ist, bleiben auch bei Inkrementeller Sicherung keine SnapShots </a:t>
            </a:r>
            <a:r>
              <a:rPr lang="de-DE" dirty="0" smtClean="0"/>
              <a:t>zurück.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07" y="632531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768486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39" y="894944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09821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LAN-Backup - Funktionsweise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347122" y="1241315"/>
            <a:ext cx="1021403" cy="89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Backup Host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347122" y="1854395"/>
            <a:ext cx="36042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DA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08105" y="1844904"/>
            <a:ext cx="360420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M</a:t>
            </a: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47122" y="1567905"/>
            <a:ext cx="406693" cy="27699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VEIA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543847" y="2167527"/>
            <a:ext cx="731194" cy="297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ESX1</a:t>
            </a:r>
            <a:endParaRPr lang="en-US" sz="1200" dirty="0"/>
          </a:p>
        </p:txBody>
      </p:sp>
      <p:sp>
        <p:nvSpPr>
          <p:cNvPr id="11" name="Rectangle 10"/>
          <p:cNvSpPr/>
          <p:nvPr/>
        </p:nvSpPr>
        <p:spPr>
          <a:xfrm>
            <a:off x="5284078" y="2167527"/>
            <a:ext cx="722161" cy="29704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de-DE" sz="1200" dirty="0" smtClean="0"/>
              <a:t>ESX2</a:t>
            </a:r>
            <a:endParaRPr lang="en-US" sz="1200" dirty="0"/>
          </a:p>
        </p:txBody>
      </p:sp>
      <p:sp>
        <p:nvSpPr>
          <p:cNvPr id="12" name="Rectangle 11"/>
          <p:cNvSpPr/>
          <p:nvPr/>
        </p:nvSpPr>
        <p:spPr>
          <a:xfrm>
            <a:off x="4543845" y="1256944"/>
            <a:ext cx="1462393" cy="89008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de-DE" sz="1200" dirty="0" smtClean="0"/>
              <a:t>vCenter Farm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4647854" y="1554448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VM1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80732" y="1554447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VM2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15795" y="1554446"/>
            <a:ext cx="406693" cy="276999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none" rtlCol="0">
            <a:noAutofit/>
          </a:bodyPr>
          <a:lstStyle/>
          <a:p>
            <a:pPr marL="0" algn="ctr" defTabSz="430213">
              <a:spcAft>
                <a:spcPts val="400"/>
              </a:spcAft>
              <a:buSzPct val="100000"/>
            </a:pPr>
            <a:r>
              <a:rPr lang="de-DE" sz="1200" dirty="0" smtClean="0">
                <a:solidFill>
                  <a:schemeClr val="bg1"/>
                </a:solidFill>
                <a:latin typeface="HP Simplified" pitchFamily="34" charset="0"/>
                <a:cs typeface="HP Simplified" pitchFamily="34" charset="0"/>
              </a:rPr>
              <a:t>...</a:t>
            </a:r>
            <a:endParaRPr lang="en-US" sz="1200" dirty="0" smtClean="0">
              <a:solidFill>
                <a:schemeClr val="bg1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7" name="Flowchart: Magnetic Disk 16"/>
          <p:cNvSpPr/>
          <p:nvPr/>
        </p:nvSpPr>
        <p:spPr>
          <a:xfrm>
            <a:off x="4109167" y="3293094"/>
            <a:ext cx="2368976" cy="1585608"/>
          </a:xfrm>
          <a:prstGeom prst="flowChartMagneticDisk">
            <a:avLst/>
          </a:prstGeom>
          <a:solidFill>
            <a:schemeClr val="accent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lowchart: Magnetic Disk 17"/>
          <p:cNvSpPr/>
          <p:nvPr/>
        </p:nvSpPr>
        <p:spPr>
          <a:xfrm>
            <a:off x="4209470" y="3859237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VM1-C</a:t>
            </a:r>
            <a:endParaRPr lang="en-US" sz="1200" dirty="0"/>
          </a:p>
        </p:txBody>
      </p:sp>
      <p:sp>
        <p:nvSpPr>
          <p:cNvPr id="19" name="Flowchart: Magnetic Disk 18"/>
          <p:cNvSpPr/>
          <p:nvPr/>
        </p:nvSpPr>
        <p:spPr>
          <a:xfrm>
            <a:off x="4209470" y="4291924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VM1-D</a:t>
            </a:r>
            <a:endParaRPr lang="en-US" sz="1200" dirty="0"/>
          </a:p>
        </p:txBody>
      </p:sp>
      <p:grpSp>
        <p:nvGrpSpPr>
          <p:cNvPr id="68" name="Group 67"/>
          <p:cNvGrpSpPr/>
          <p:nvPr/>
        </p:nvGrpSpPr>
        <p:grpSpPr>
          <a:xfrm>
            <a:off x="4845694" y="4056714"/>
            <a:ext cx="369948" cy="216344"/>
            <a:chOff x="5645971" y="4022379"/>
            <a:chExt cx="369948" cy="216344"/>
          </a:xfrm>
        </p:grpSpPr>
        <p:sp>
          <p:nvSpPr>
            <p:cNvPr id="22" name="Flowchart: Magnetic Disk 21"/>
            <p:cNvSpPr/>
            <p:nvPr/>
          </p:nvSpPr>
          <p:spPr>
            <a:xfrm>
              <a:off x="5821021" y="4022379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4" name="Straight Arrow Connector 23"/>
            <p:cNvCxnSpPr>
              <a:stCxn id="18" idx="4"/>
              <a:endCxn id="22" idx="2"/>
            </p:cNvCxnSpPr>
            <p:nvPr/>
          </p:nvCxnSpPr>
          <p:spPr>
            <a:xfrm>
              <a:off x="5645971" y="4041246"/>
              <a:ext cx="175050" cy="89305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oup 68"/>
          <p:cNvGrpSpPr/>
          <p:nvPr/>
        </p:nvGrpSpPr>
        <p:grpSpPr>
          <a:xfrm>
            <a:off x="4845694" y="4508267"/>
            <a:ext cx="369948" cy="216344"/>
            <a:chOff x="5645971" y="4473932"/>
            <a:chExt cx="369948" cy="216344"/>
          </a:xfrm>
        </p:grpSpPr>
        <p:sp>
          <p:nvSpPr>
            <p:cNvPr id="21" name="Flowchart: Magnetic Disk 20"/>
            <p:cNvSpPr/>
            <p:nvPr/>
          </p:nvSpPr>
          <p:spPr>
            <a:xfrm>
              <a:off x="5821021" y="4473932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26" name="Straight Arrow Connector 25"/>
            <p:cNvCxnSpPr>
              <a:stCxn id="19" idx="4"/>
              <a:endCxn id="21" idx="2"/>
            </p:cNvCxnSpPr>
            <p:nvPr/>
          </p:nvCxnSpPr>
          <p:spPr>
            <a:xfrm>
              <a:off x="5645971" y="4473933"/>
              <a:ext cx="175050" cy="108171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/>
          <p:nvPr/>
        </p:nvCxnSpPr>
        <p:spPr>
          <a:xfrm flipV="1">
            <a:off x="4538515" y="957820"/>
            <a:ext cx="2830009" cy="1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2" idx="0"/>
          </p:cNvCxnSpPr>
          <p:nvPr/>
        </p:nvCxnSpPr>
        <p:spPr>
          <a:xfrm flipV="1">
            <a:off x="5275042" y="957820"/>
            <a:ext cx="0" cy="299124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5" idx="0"/>
          </p:cNvCxnSpPr>
          <p:nvPr/>
        </p:nvCxnSpPr>
        <p:spPr>
          <a:xfrm flipH="1" flipV="1">
            <a:off x="6857823" y="939757"/>
            <a:ext cx="1" cy="301558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Cloud 36"/>
          <p:cNvSpPr/>
          <p:nvPr/>
        </p:nvSpPr>
        <p:spPr>
          <a:xfrm>
            <a:off x="4624714" y="2649943"/>
            <a:ext cx="1332251" cy="447431"/>
          </a:xfrm>
          <a:prstGeom prst="cloud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SAN</a:t>
            </a:r>
            <a:endParaRPr lang="en-US" sz="1200" dirty="0"/>
          </a:p>
        </p:txBody>
      </p:sp>
      <p:cxnSp>
        <p:nvCxnSpPr>
          <p:cNvPr id="38" name="Straight Connector 37"/>
          <p:cNvCxnSpPr>
            <a:endCxn id="10" idx="2"/>
          </p:cNvCxnSpPr>
          <p:nvPr/>
        </p:nvCxnSpPr>
        <p:spPr>
          <a:xfrm flipH="1" flipV="1">
            <a:off x="4909444" y="2464576"/>
            <a:ext cx="171288" cy="204541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endCxn id="11" idx="2"/>
          </p:cNvCxnSpPr>
          <p:nvPr/>
        </p:nvCxnSpPr>
        <p:spPr>
          <a:xfrm flipV="1">
            <a:off x="5515795" y="2464576"/>
            <a:ext cx="129364" cy="204541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37" idx="1"/>
            <a:endCxn id="17" idx="1"/>
          </p:cNvCxnSpPr>
          <p:nvPr/>
        </p:nvCxnSpPr>
        <p:spPr>
          <a:xfrm>
            <a:off x="5290840" y="3096898"/>
            <a:ext cx="2815" cy="196196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Flowchart: Sequential Access Storage 51"/>
          <p:cNvSpPr/>
          <p:nvPr/>
        </p:nvSpPr>
        <p:spPr>
          <a:xfrm>
            <a:off x="6825773" y="2537634"/>
            <a:ext cx="1085503" cy="602398"/>
          </a:xfrm>
          <a:prstGeom prst="flowChartMagneticTap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Backup Device</a:t>
            </a:r>
            <a:endParaRPr lang="en-US" sz="1200" dirty="0"/>
          </a:p>
        </p:txBody>
      </p:sp>
      <p:cxnSp>
        <p:nvCxnSpPr>
          <p:cNvPr id="53" name="Straight Connector 52"/>
          <p:cNvCxnSpPr>
            <a:stCxn id="52" idx="0"/>
            <a:endCxn id="8" idx="2"/>
          </p:cNvCxnSpPr>
          <p:nvPr/>
        </p:nvCxnSpPr>
        <p:spPr>
          <a:xfrm flipH="1" flipV="1">
            <a:off x="7188315" y="2121903"/>
            <a:ext cx="180210" cy="415731"/>
          </a:xfrm>
          <a:prstGeom prst="line">
            <a:avLst/>
          </a:prstGeom>
          <a:ln w="254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Flowchart: Magnetic Disk 63"/>
          <p:cNvSpPr/>
          <p:nvPr/>
        </p:nvSpPr>
        <p:spPr>
          <a:xfrm>
            <a:off x="5387777" y="3864093"/>
            <a:ext cx="636224" cy="432687"/>
          </a:xfrm>
          <a:prstGeom prst="flowChartMagneticDisk">
            <a:avLst/>
          </a:prstGeom>
          <a:solidFill>
            <a:srgbClr val="FFC000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 smtClean="0"/>
              <a:t>VM2-C</a:t>
            </a:r>
            <a:endParaRPr lang="en-US" sz="1200" dirty="0"/>
          </a:p>
        </p:txBody>
      </p:sp>
      <p:grpSp>
        <p:nvGrpSpPr>
          <p:cNvPr id="70" name="Group 69"/>
          <p:cNvGrpSpPr/>
          <p:nvPr/>
        </p:nvGrpSpPr>
        <p:grpSpPr>
          <a:xfrm>
            <a:off x="6024001" y="4061570"/>
            <a:ext cx="369948" cy="216344"/>
            <a:chOff x="6824278" y="4027235"/>
            <a:chExt cx="369948" cy="216344"/>
          </a:xfrm>
        </p:grpSpPr>
        <p:sp>
          <p:nvSpPr>
            <p:cNvPr id="65" name="Flowchart: Magnetic Disk 64"/>
            <p:cNvSpPr/>
            <p:nvPr/>
          </p:nvSpPr>
          <p:spPr>
            <a:xfrm>
              <a:off x="6999328" y="4027235"/>
              <a:ext cx="194898" cy="216344"/>
            </a:xfrm>
            <a:prstGeom prst="flowChartMagneticDisk">
              <a:avLst/>
            </a:prstGeom>
            <a:solidFill>
              <a:srgbClr val="FFC000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/>
            </a:p>
          </p:txBody>
        </p:sp>
        <p:cxnSp>
          <p:nvCxnSpPr>
            <p:cNvPr id="66" name="Straight Arrow Connector 65"/>
            <p:cNvCxnSpPr>
              <a:endCxn id="65" idx="2"/>
            </p:cNvCxnSpPr>
            <p:nvPr/>
          </p:nvCxnSpPr>
          <p:spPr>
            <a:xfrm>
              <a:off x="6824278" y="4080437"/>
              <a:ext cx="175050" cy="54970"/>
            </a:xfrm>
            <a:prstGeom prst="straightConnector1">
              <a:avLst/>
            </a:prstGeom>
            <a:ln w="25400" cmpd="sng">
              <a:solidFill>
                <a:schemeClr val="bg1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Freeform 6"/>
          <p:cNvSpPr/>
          <p:nvPr/>
        </p:nvSpPr>
        <p:spPr>
          <a:xfrm>
            <a:off x="4730044" y="1038578"/>
            <a:ext cx="2701339" cy="2844800"/>
          </a:xfrm>
          <a:custGeom>
            <a:avLst/>
            <a:gdLst>
              <a:gd name="connsiteX0" fmla="*/ 0 w 2701339"/>
              <a:gd name="connsiteY0" fmla="*/ 2844800 h 2844800"/>
              <a:gd name="connsiteX1" fmla="*/ 90312 w 2701339"/>
              <a:gd name="connsiteY1" fmla="*/ 2810933 h 2844800"/>
              <a:gd name="connsiteX2" fmla="*/ 191912 w 2701339"/>
              <a:gd name="connsiteY2" fmla="*/ 2799644 h 2844800"/>
              <a:gd name="connsiteX3" fmla="*/ 270934 w 2701339"/>
              <a:gd name="connsiteY3" fmla="*/ 2777066 h 2844800"/>
              <a:gd name="connsiteX4" fmla="*/ 338667 w 2701339"/>
              <a:gd name="connsiteY4" fmla="*/ 2731911 h 2844800"/>
              <a:gd name="connsiteX5" fmla="*/ 361245 w 2701339"/>
              <a:gd name="connsiteY5" fmla="*/ 2698044 h 2844800"/>
              <a:gd name="connsiteX6" fmla="*/ 395112 w 2701339"/>
              <a:gd name="connsiteY6" fmla="*/ 2686755 h 2844800"/>
              <a:gd name="connsiteX7" fmla="*/ 462845 w 2701339"/>
              <a:gd name="connsiteY7" fmla="*/ 2641600 h 2844800"/>
              <a:gd name="connsiteX8" fmla="*/ 553156 w 2701339"/>
              <a:gd name="connsiteY8" fmla="*/ 2540000 h 2844800"/>
              <a:gd name="connsiteX9" fmla="*/ 598312 w 2701339"/>
              <a:gd name="connsiteY9" fmla="*/ 2438400 h 2844800"/>
              <a:gd name="connsiteX10" fmla="*/ 620889 w 2701339"/>
              <a:gd name="connsiteY10" fmla="*/ 2257778 h 2844800"/>
              <a:gd name="connsiteX11" fmla="*/ 632178 w 2701339"/>
              <a:gd name="connsiteY11" fmla="*/ 2178755 h 2844800"/>
              <a:gd name="connsiteX12" fmla="*/ 643467 w 2701339"/>
              <a:gd name="connsiteY12" fmla="*/ 1919111 h 2844800"/>
              <a:gd name="connsiteX13" fmla="*/ 666045 w 2701339"/>
              <a:gd name="connsiteY13" fmla="*/ 1682044 h 2844800"/>
              <a:gd name="connsiteX14" fmla="*/ 677334 w 2701339"/>
              <a:gd name="connsiteY14" fmla="*/ 1569155 h 2844800"/>
              <a:gd name="connsiteX15" fmla="*/ 699912 w 2701339"/>
              <a:gd name="connsiteY15" fmla="*/ 1264355 h 2844800"/>
              <a:gd name="connsiteX16" fmla="*/ 733778 w 2701339"/>
              <a:gd name="connsiteY16" fmla="*/ 1140178 h 2844800"/>
              <a:gd name="connsiteX17" fmla="*/ 756356 w 2701339"/>
              <a:gd name="connsiteY17" fmla="*/ 1004711 h 2844800"/>
              <a:gd name="connsiteX18" fmla="*/ 756356 w 2701339"/>
              <a:gd name="connsiteY18" fmla="*/ 541866 h 2844800"/>
              <a:gd name="connsiteX19" fmla="*/ 733778 w 2701339"/>
              <a:gd name="connsiteY19" fmla="*/ 474133 h 2844800"/>
              <a:gd name="connsiteX20" fmla="*/ 711200 w 2701339"/>
              <a:gd name="connsiteY20" fmla="*/ 406400 h 2844800"/>
              <a:gd name="connsiteX21" fmla="*/ 699912 w 2701339"/>
              <a:gd name="connsiteY21" fmla="*/ 372533 h 2844800"/>
              <a:gd name="connsiteX22" fmla="*/ 666045 w 2701339"/>
              <a:gd name="connsiteY22" fmla="*/ 259644 h 2844800"/>
              <a:gd name="connsiteX23" fmla="*/ 654756 w 2701339"/>
              <a:gd name="connsiteY23" fmla="*/ 225778 h 2844800"/>
              <a:gd name="connsiteX24" fmla="*/ 643467 w 2701339"/>
              <a:gd name="connsiteY24" fmla="*/ 191911 h 2844800"/>
              <a:gd name="connsiteX25" fmla="*/ 654756 w 2701339"/>
              <a:gd name="connsiteY25" fmla="*/ 33866 h 2844800"/>
              <a:gd name="connsiteX26" fmla="*/ 722489 w 2701339"/>
              <a:gd name="connsiteY26" fmla="*/ 11289 h 2844800"/>
              <a:gd name="connsiteX27" fmla="*/ 756356 w 2701339"/>
              <a:gd name="connsiteY27" fmla="*/ 0 h 2844800"/>
              <a:gd name="connsiteX28" fmla="*/ 1896534 w 2701339"/>
              <a:gd name="connsiteY28" fmla="*/ 11289 h 2844800"/>
              <a:gd name="connsiteX29" fmla="*/ 2009423 w 2701339"/>
              <a:gd name="connsiteY29" fmla="*/ 33866 h 2844800"/>
              <a:gd name="connsiteX30" fmla="*/ 2043289 w 2701339"/>
              <a:gd name="connsiteY30" fmla="*/ 101600 h 2844800"/>
              <a:gd name="connsiteX31" fmla="*/ 2054578 w 2701339"/>
              <a:gd name="connsiteY31" fmla="*/ 135466 h 2844800"/>
              <a:gd name="connsiteX32" fmla="*/ 2133600 w 2701339"/>
              <a:gd name="connsiteY32" fmla="*/ 225778 h 2844800"/>
              <a:gd name="connsiteX33" fmla="*/ 2144889 w 2701339"/>
              <a:gd name="connsiteY33" fmla="*/ 259644 h 2844800"/>
              <a:gd name="connsiteX34" fmla="*/ 2167467 w 2701339"/>
              <a:gd name="connsiteY34" fmla="*/ 293511 h 2844800"/>
              <a:gd name="connsiteX35" fmla="*/ 2190045 w 2701339"/>
              <a:gd name="connsiteY35" fmla="*/ 395111 h 2844800"/>
              <a:gd name="connsiteX36" fmla="*/ 2212623 w 2701339"/>
              <a:gd name="connsiteY36" fmla="*/ 462844 h 2844800"/>
              <a:gd name="connsiteX37" fmla="*/ 2223912 w 2701339"/>
              <a:gd name="connsiteY37" fmla="*/ 519289 h 2844800"/>
              <a:gd name="connsiteX38" fmla="*/ 2280356 w 2701339"/>
              <a:gd name="connsiteY38" fmla="*/ 587022 h 2844800"/>
              <a:gd name="connsiteX39" fmla="*/ 2291645 w 2701339"/>
              <a:gd name="connsiteY39" fmla="*/ 620889 h 2844800"/>
              <a:gd name="connsiteX40" fmla="*/ 2314223 w 2701339"/>
              <a:gd name="connsiteY40" fmla="*/ 654755 h 2844800"/>
              <a:gd name="connsiteX41" fmla="*/ 2359378 w 2701339"/>
              <a:gd name="connsiteY41" fmla="*/ 756355 h 2844800"/>
              <a:gd name="connsiteX42" fmla="*/ 2381956 w 2701339"/>
              <a:gd name="connsiteY42" fmla="*/ 869244 h 2844800"/>
              <a:gd name="connsiteX43" fmla="*/ 2415823 w 2701339"/>
              <a:gd name="connsiteY43" fmla="*/ 936978 h 2844800"/>
              <a:gd name="connsiteX44" fmla="*/ 2438400 w 2701339"/>
              <a:gd name="connsiteY44" fmla="*/ 1027289 h 2844800"/>
              <a:gd name="connsiteX45" fmla="*/ 2483556 w 2701339"/>
              <a:gd name="connsiteY45" fmla="*/ 1128889 h 2844800"/>
              <a:gd name="connsiteX46" fmla="*/ 2494845 w 2701339"/>
              <a:gd name="connsiteY46" fmla="*/ 1162755 h 2844800"/>
              <a:gd name="connsiteX47" fmla="*/ 2562578 w 2701339"/>
              <a:gd name="connsiteY47" fmla="*/ 1264355 h 2844800"/>
              <a:gd name="connsiteX48" fmla="*/ 2585156 w 2701339"/>
              <a:gd name="connsiteY48" fmla="*/ 1298222 h 2844800"/>
              <a:gd name="connsiteX49" fmla="*/ 2619023 w 2701339"/>
              <a:gd name="connsiteY49" fmla="*/ 1309511 h 2844800"/>
              <a:gd name="connsiteX50" fmla="*/ 2652889 w 2701339"/>
              <a:gd name="connsiteY50" fmla="*/ 1377244 h 2844800"/>
              <a:gd name="connsiteX51" fmla="*/ 2664178 w 2701339"/>
              <a:gd name="connsiteY51" fmla="*/ 1411111 h 2844800"/>
              <a:gd name="connsiteX52" fmla="*/ 2698045 w 2701339"/>
              <a:gd name="connsiteY52" fmla="*/ 1433689 h 2844800"/>
              <a:gd name="connsiteX53" fmla="*/ 2698045 w 2701339"/>
              <a:gd name="connsiteY53" fmla="*/ 1490133 h 2844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01339" h="2844800">
                <a:moveTo>
                  <a:pt x="0" y="2844800"/>
                </a:moveTo>
                <a:cubicBezTo>
                  <a:pt x="2914" y="2843634"/>
                  <a:pt x="75143" y="2813461"/>
                  <a:pt x="90312" y="2810933"/>
                </a:cubicBezTo>
                <a:cubicBezTo>
                  <a:pt x="123923" y="2805331"/>
                  <a:pt x="158045" y="2803407"/>
                  <a:pt x="191912" y="2799644"/>
                </a:cubicBezTo>
                <a:cubicBezTo>
                  <a:pt x="202540" y="2796987"/>
                  <a:pt x="257684" y="2784427"/>
                  <a:pt x="270934" y="2777066"/>
                </a:cubicBezTo>
                <a:cubicBezTo>
                  <a:pt x="294654" y="2763888"/>
                  <a:pt x="338667" y="2731911"/>
                  <a:pt x="338667" y="2731911"/>
                </a:cubicBezTo>
                <a:cubicBezTo>
                  <a:pt x="346193" y="2720622"/>
                  <a:pt x="350650" y="2706520"/>
                  <a:pt x="361245" y="2698044"/>
                </a:cubicBezTo>
                <a:cubicBezTo>
                  <a:pt x="370537" y="2690610"/>
                  <a:pt x="384710" y="2692534"/>
                  <a:pt x="395112" y="2686755"/>
                </a:cubicBezTo>
                <a:cubicBezTo>
                  <a:pt x="418832" y="2673577"/>
                  <a:pt x="443658" y="2660787"/>
                  <a:pt x="462845" y="2641600"/>
                </a:cubicBezTo>
                <a:cubicBezTo>
                  <a:pt x="540172" y="2564272"/>
                  <a:pt x="512866" y="2600433"/>
                  <a:pt x="553156" y="2540000"/>
                </a:cubicBezTo>
                <a:cubicBezTo>
                  <a:pt x="580024" y="2459395"/>
                  <a:pt x="562532" y="2492068"/>
                  <a:pt x="598312" y="2438400"/>
                </a:cubicBezTo>
                <a:cubicBezTo>
                  <a:pt x="626382" y="2354182"/>
                  <a:pt x="603458" y="2432087"/>
                  <a:pt x="620889" y="2257778"/>
                </a:cubicBezTo>
                <a:cubicBezTo>
                  <a:pt x="623537" y="2231302"/>
                  <a:pt x="628415" y="2205096"/>
                  <a:pt x="632178" y="2178755"/>
                </a:cubicBezTo>
                <a:cubicBezTo>
                  <a:pt x="635941" y="2092207"/>
                  <a:pt x="639141" y="2005633"/>
                  <a:pt x="643467" y="1919111"/>
                </a:cubicBezTo>
                <a:cubicBezTo>
                  <a:pt x="653380" y="1720862"/>
                  <a:pt x="639768" y="1787152"/>
                  <a:pt x="666045" y="1682044"/>
                </a:cubicBezTo>
                <a:cubicBezTo>
                  <a:pt x="669808" y="1644414"/>
                  <a:pt x="674899" y="1606894"/>
                  <a:pt x="677334" y="1569155"/>
                </a:cubicBezTo>
                <a:cubicBezTo>
                  <a:pt x="681029" y="1511890"/>
                  <a:pt x="678129" y="1351487"/>
                  <a:pt x="699912" y="1264355"/>
                </a:cubicBezTo>
                <a:cubicBezTo>
                  <a:pt x="737827" y="1112692"/>
                  <a:pt x="710347" y="1272950"/>
                  <a:pt x="733778" y="1140178"/>
                </a:cubicBezTo>
                <a:cubicBezTo>
                  <a:pt x="741734" y="1095096"/>
                  <a:pt x="756356" y="1004711"/>
                  <a:pt x="756356" y="1004711"/>
                </a:cubicBezTo>
                <a:cubicBezTo>
                  <a:pt x="772807" y="807298"/>
                  <a:pt x="778618" y="801590"/>
                  <a:pt x="756356" y="541866"/>
                </a:cubicBezTo>
                <a:cubicBezTo>
                  <a:pt x="754324" y="518154"/>
                  <a:pt x="741304" y="496711"/>
                  <a:pt x="733778" y="474133"/>
                </a:cubicBezTo>
                <a:lnTo>
                  <a:pt x="711200" y="406400"/>
                </a:lnTo>
                <a:cubicBezTo>
                  <a:pt x="707437" y="395111"/>
                  <a:pt x="702798" y="384077"/>
                  <a:pt x="699912" y="372533"/>
                </a:cubicBezTo>
                <a:cubicBezTo>
                  <a:pt x="682851" y="304291"/>
                  <a:pt x="693528" y="342094"/>
                  <a:pt x="666045" y="259644"/>
                </a:cubicBezTo>
                <a:lnTo>
                  <a:pt x="654756" y="225778"/>
                </a:lnTo>
                <a:lnTo>
                  <a:pt x="643467" y="191911"/>
                </a:lnTo>
                <a:cubicBezTo>
                  <a:pt x="647230" y="139229"/>
                  <a:pt x="633586" y="82254"/>
                  <a:pt x="654756" y="33866"/>
                </a:cubicBezTo>
                <a:cubicBezTo>
                  <a:pt x="664295" y="12062"/>
                  <a:pt x="699911" y="18815"/>
                  <a:pt x="722489" y="11289"/>
                </a:cubicBezTo>
                <a:lnTo>
                  <a:pt x="756356" y="0"/>
                </a:lnTo>
                <a:lnTo>
                  <a:pt x="1896534" y="11289"/>
                </a:lnTo>
                <a:cubicBezTo>
                  <a:pt x="1951469" y="12306"/>
                  <a:pt x="1966353" y="19511"/>
                  <a:pt x="2009423" y="33866"/>
                </a:cubicBezTo>
                <a:cubicBezTo>
                  <a:pt x="2037797" y="118989"/>
                  <a:pt x="1999523" y="14067"/>
                  <a:pt x="2043289" y="101600"/>
                </a:cubicBezTo>
                <a:cubicBezTo>
                  <a:pt x="2048610" y="112243"/>
                  <a:pt x="2048799" y="125064"/>
                  <a:pt x="2054578" y="135466"/>
                </a:cubicBezTo>
                <a:cubicBezTo>
                  <a:pt x="2093315" y="205192"/>
                  <a:pt x="2084128" y="192796"/>
                  <a:pt x="2133600" y="225778"/>
                </a:cubicBezTo>
                <a:cubicBezTo>
                  <a:pt x="2137363" y="237067"/>
                  <a:pt x="2139567" y="249001"/>
                  <a:pt x="2144889" y="259644"/>
                </a:cubicBezTo>
                <a:cubicBezTo>
                  <a:pt x="2150957" y="271779"/>
                  <a:pt x="2162122" y="281040"/>
                  <a:pt x="2167467" y="293511"/>
                </a:cubicBezTo>
                <a:cubicBezTo>
                  <a:pt x="2175071" y="311253"/>
                  <a:pt x="2186026" y="380376"/>
                  <a:pt x="2190045" y="395111"/>
                </a:cubicBezTo>
                <a:cubicBezTo>
                  <a:pt x="2196307" y="418071"/>
                  <a:pt x="2207956" y="439507"/>
                  <a:pt x="2212623" y="462844"/>
                </a:cubicBezTo>
                <a:cubicBezTo>
                  <a:pt x="2216386" y="481659"/>
                  <a:pt x="2217175" y="501323"/>
                  <a:pt x="2223912" y="519289"/>
                </a:cubicBezTo>
                <a:cubicBezTo>
                  <a:pt x="2233342" y="544436"/>
                  <a:pt x="2262787" y="569453"/>
                  <a:pt x="2280356" y="587022"/>
                </a:cubicBezTo>
                <a:cubicBezTo>
                  <a:pt x="2284119" y="598311"/>
                  <a:pt x="2286323" y="610246"/>
                  <a:pt x="2291645" y="620889"/>
                </a:cubicBezTo>
                <a:cubicBezTo>
                  <a:pt x="2297713" y="633024"/>
                  <a:pt x="2308713" y="642357"/>
                  <a:pt x="2314223" y="654755"/>
                </a:cubicBezTo>
                <a:cubicBezTo>
                  <a:pt x="2367959" y="775662"/>
                  <a:pt x="2308281" y="679712"/>
                  <a:pt x="2359378" y="756355"/>
                </a:cubicBezTo>
                <a:cubicBezTo>
                  <a:pt x="2384882" y="832868"/>
                  <a:pt x="2356012" y="739526"/>
                  <a:pt x="2381956" y="869244"/>
                </a:cubicBezTo>
                <a:cubicBezTo>
                  <a:pt x="2391414" y="916535"/>
                  <a:pt x="2393623" y="892580"/>
                  <a:pt x="2415823" y="936978"/>
                </a:cubicBezTo>
                <a:cubicBezTo>
                  <a:pt x="2429526" y="964384"/>
                  <a:pt x="2430670" y="998944"/>
                  <a:pt x="2438400" y="1027289"/>
                </a:cubicBezTo>
                <a:cubicBezTo>
                  <a:pt x="2473346" y="1155425"/>
                  <a:pt x="2443172" y="1048122"/>
                  <a:pt x="2483556" y="1128889"/>
                </a:cubicBezTo>
                <a:cubicBezTo>
                  <a:pt x="2488878" y="1139532"/>
                  <a:pt x="2489066" y="1152353"/>
                  <a:pt x="2494845" y="1162755"/>
                </a:cubicBezTo>
                <a:cubicBezTo>
                  <a:pt x="2494860" y="1162782"/>
                  <a:pt x="2551280" y="1247408"/>
                  <a:pt x="2562578" y="1264355"/>
                </a:cubicBezTo>
                <a:cubicBezTo>
                  <a:pt x="2570104" y="1275644"/>
                  <a:pt x="2572285" y="1293932"/>
                  <a:pt x="2585156" y="1298222"/>
                </a:cubicBezTo>
                <a:lnTo>
                  <a:pt x="2619023" y="1309511"/>
                </a:lnTo>
                <a:cubicBezTo>
                  <a:pt x="2647399" y="1394638"/>
                  <a:pt x="2609122" y="1289708"/>
                  <a:pt x="2652889" y="1377244"/>
                </a:cubicBezTo>
                <a:cubicBezTo>
                  <a:pt x="2658211" y="1387887"/>
                  <a:pt x="2656744" y="1401819"/>
                  <a:pt x="2664178" y="1411111"/>
                </a:cubicBezTo>
                <a:cubicBezTo>
                  <a:pt x="2672654" y="1421706"/>
                  <a:pt x="2692700" y="1421218"/>
                  <a:pt x="2698045" y="1433689"/>
                </a:cubicBezTo>
                <a:cubicBezTo>
                  <a:pt x="2705457" y="1450982"/>
                  <a:pt x="2698045" y="1471318"/>
                  <a:pt x="2698045" y="1490133"/>
                </a:cubicBezTo>
              </a:path>
            </a:pathLst>
          </a:custGeom>
          <a:noFill/>
          <a:ln w="31750">
            <a:solidFill>
              <a:schemeClr val="accent2">
                <a:lumMod val="50000"/>
              </a:schemeClr>
            </a:solidFill>
            <a:tailEnd type="stealth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3513242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Cell Manager initiiert Sicherung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Virtual Environment Integration Agent (VEIA) auf dem Backup Host bereited die VMs für die Sicherung vor (mit Hilfe der  VMware-Tools und im Falle von Windows des VSS-Frameworks)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VMware-SnapShots werden auf VMDKs und Virtual RDMs ausgelöst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Backup Host sichert die „eingefrorenen“VMDKs/vRDMs </a:t>
            </a:r>
          </a:p>
        </p:txBody>
      </p:sp>
    </p:spTree>
    <p:extLst>
      <p:ext uri="{BB962C8B-B14F-4D97-AF65-F5344CB8AC3E}">
        <p14:creationId xmlns:p14="http://schemas.microsoft.com/office/powerpoint/2010/main" val="5106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Preparation Steps LAN-Backup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880944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/>
              <a:t>VMs müssen mit dem Transportation Mode </a:t>
            </a:r>
            <a:r>
              <a:rPr lang="de-DE" dirty="0" smtClean="0"/>
              <a:t>„NBD“ </a:t>
            </a:r>
            <a:r>
              <a:rPr lang="de-DE" dirty="0"/>
              <a:t>konfiguriert </a:t>
            </a:r>
            <a:r>
              <a:rPr lang="de-DE" dirty="0" smtClean="0"/>
              <a:t>werden.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666589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470" y="771931"/>
            <a:ext cx="2628900" cy="2731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898695"/>
            <a:ext cx="30632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0" y="1034880"/>
            <a:ext cx="30632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274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93600" y="3592286"/>
            <a:ext cx="9050400" cy="155121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2" name="Group 4"/>
          <p:cNvGrpSpPr/>
          <p:nvPr/>
        </p:nvGrpSpPr>
        <p:grpSpPr>
          <a:xfrm>
            <a:off x="6210867" y="1079432"/>
            <a:ext cx="2733100" cy="3564496"/>
            <a:chOff x="603250" y="2122095"/>
            <a:chExt cx="2413000" cy="4352925"/>
          </a:xfrm>
        </p:grpSpPr>
        <p:grpSp>
          <p:nvGrpSpPr>
            <p:cNvPr id="3" name="Group 81"/>
            <p:cNvGrpSpPr>
              <a:grpSpLocks/>
            </p:cNvGrpSpPr>
            <p:nvPr/>
          </p:nvGrpSpPr>
          <p:grpSpPr bwMode="auto">
            <a:xfrm>
              <a:off x="603250" y="2122095"/>
              <a:ext cx="2413000" cy="4352925"/>
              <a:chOff x="2490160" y="1445688"/>
              <a:chExt cx="1947334" cy="4353983"/>
            </a:xfrm>
          </p:grpSpPr>
          <p:sp>
            <p:nvSpPr>
              <p:cNvPr id="31" name="Rounded Rectangle 30"/>
              <p:cNvSpPr/>
              <p:nvPr/>
            </p:nvSpPr>
            <p:spPr bwMode="auto">
              <a:xfrm>
                <a:off x="2490160" y="1445688"/>
                <a:ext cx="1947334" cy="4353983"/>
              </a:xfrm>
              <a:prstGeom prst="roundRect">
                <a:avLst>
                  <a:gd name="adj" fmla="val 5296"/>
                </a:avLst>
              </a:prstGeom>
              <a:gradFill>
                <a:gsLst>
                  <a:gs pos="0">
                    <a:srgbClr val="839097"/>
                  </a:gs>
                  <a:gs pos="35000">
                    <a:srgbClr val="D3DADE"/>
                  </a:gs>
                  <a:gs pos="99000">
                    <a:srgbClr val="F6F6F6"/>
                  </a:gs>
                </a:gsLst>
              </a:gradFill>
              <a:ln>
                <a:solidFill>
                  <a:srgbClr val="D3DADE"/>
                </a:solidFill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32" name="Round Same Side Corner Rectangle 31"/>
              <p:cNvSpPr/>
              <p:nvPr/>
            </p:nvSpPr>
            <p:spPr bwMode="auto">
              <a:xfrm>
                <a:off x="2527100" y="1511309"/>
                <a:ext cx="1859158" cy="1187443"/>
              </a:xfrm>
              <a:prstGeom prst="round2SameRect">
                <a:avLst>
                  <a:gd name="adj1" fmla="val 9536"/>
                  <a:gd name="adj2" fmla="val 0"/>
                </a:avLst>
              </a:prstGeom>
              <a:gradFill flip="none" rotWithShape="1">
                <a:gsLst>
                  <a:gs pos="100000">
                    <a:srgbClr val="FFFFFF">
                      <a:alpha val="97000"/>
                    </a:srgb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-65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27675" name="TextBox 11"/>
            <p:cNvSpPr txBox="1">
              <a:spLocks noChangeArrowheads="1"/>
            </p:cNvSpPr>
            <p:nvPr/>
          </p:nvSpPr>
          <p:spPr bwMode="auto">
            <a:xfrm>
              <a:off x="650160" y="3276534"/>
              <a:ext cx="2345636" cy="37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err="1" smtClean="0">
                  <a:solidFill>
                    <a:schemeClr val="accent1"/>
                  </a:solidFill>
                  <a:latin typeface="HP Simplified"/>
                  <a:cs typeface="+mn-cs"/>
                </a:rPr>
                <a:t>Mobilität</a:t>
              </a:r>
              <a:endParaRPr lang="en-US" dirty="0">
                <a:solidFill>
                  <a:schemeClr val="accent1"/>
                </a:solidFill>
                <a:latin typeface="HP Simplified"/>
                <a:cs typeface="+mn-cs"/>
              </a:endParaRPr>
            </a:p>
          </p:txBody>
        </p:sp>
      </p:grpSp>
      <p:sp>
        <p:nvSpPr>
          <p:cNvPr id="34" name="TextBox 11"/>
          <p:cNvSpPr txBox="1">
            <a:spLocks noChangeArrowheads="1"/>
          </p:cNvSpPr>
          <p:nvPr/>
        </p:nvSpPr>
        <p:spPr bwMode="auto">
          <a:xfrm>
            <a:off x="6210868" y="2745044"/>
            <a:ext cx="2716778" cy="170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Always-on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Anwendungen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und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Anwender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Geschäftskritische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Daten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ausserhalb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des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Rechenzentrums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Zeitfenster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für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Wartungsarbeiten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immer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kürzer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</p:txBody>
      </p:sp>
      <p:grpSp>
        <p:nvGrpSpPr>
          <p:cNvPr id="4" name="Group 5"/>
          <p:cNvGrpSpPr/>
          <p:nvPr/>
        </p:nvGrpSpPr>
        <p:grpSpPr>
          <a:xfrm>
            <a:off x="267275" y="1087301"/>
            <a:ext cx="2733100" cy="3564496"/>
            <a:chOff x="3276600" y="2122095"/>
            <a:chExt cx="2413000" cy="4352925"/>
          </a:xfrm>
        </p:grpSpPr>
        <p:grpSp>
          <p:nvGrpSpPr>
            <p:cNvPr id="5" name="Group 81"/>
            <p:cNvGrpSpPr>
              <a:grpSpLocks/>
            </p:cNvGrpSpPr>
            <p:nvPr/>
          </p:nvGrpSpPr>
          <p:grpSpPr bwMode="auto">
            <a:xfrm>
              <a:off x="3276600" y="2122095"/>
              <a:ext cx="2413000" cy="4352925"/>
              <a:chOff x="2490160" y="1445688"/>
              <a:chExt cx="1947334" cy="4353983"/>
            </a:xfrm>
          </p:grpSpPr>
          <p:sp>
            <p:nvSpPr>
              <p:cNvPr id="40" name="Rounded Rectangle 39"/>
              <p:cNvSpPr/>
              <p:nvPr/>
            </p:nvSpPr>
            <p:spPr bwMode="auto">
              <a:xfrm>
                <a:off x="2490160" y="1445688"/>
                <a:ext cx="1947334" cy="4353983"/>
              </a:xfrm>
              <a:prstGeom prst="roundRect">
                <a:avLst>
                  <a:gd name="adj" fmla="val 5296"/>
                </a:avLst>
              </a:prstGeom>
              <a:gradFill>
                <a:gsLst>
                  <a:gs pos="0">
                    <a:srgbClr val="839097"/>
                  </a:gs>
                  <a:gs pos="35000">
                    <a:srgbClr val="D3DADE"/>
                  </a:gs>
                  <a:gs pos="99000">
                    <a:srgbClr val="F6F6F6"/>
                  </a:gs>
                </a:gsLst>
              </a:gradFill>
              <a:ln>
                <a:solidFill>
                  <a:srgbClr val="D3DADE"/>
                </a:solidFill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1" name="Round Same Side Corner Rectangle 40"/>
              <p:cNvSpPr/>
              <p:nvPr/>
            </p:nvSpPr>
            <p:spPr bwMode="auto">
              <a:xfrm>
                <a:off x="2527100" y="1511309"/>
                <a:ext cx="1859158" cy="1187443"/>
              </a:xfrm>
              <a:prstGeom prst="round2SameRect">
                <a:avLst>
                  <a:gd name="adj1" fmla="val 9536"/>
                  <a:gd name="adj2" fmla="val 0"/>
                </a:avLst>
              </a:prstGeom>
              <a:gradFill flip="none" rotWithShape="1">
                <a:gsLst>
                  <a:gs pos="100000">
                    <a:srgbClr val="FFFFFF">
                      <a:alpha val="97000"/>
                    </a:srgb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-65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27668" name="TextBox 11"/>
            <p:cNvSpPr txBox="1">
              <a:spLocks noChangeArrowheads="1"/>
            </p:cNvSpPr>
            <p:nvPr/>
          </p:nvSpPr>
          <p:spPr bwMode="auto">
            <a:xfrm>
              <a:off x="3322375" y="3276534"/>
              <a:ext cx="2158391" cy="37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accent1"/>
                  </a:solidFill>
                  <a:latin typeface="HP Simplified"/>
                </a:rPr>
                <a:t>Big Data</a:t>
              </a:r>
              <a:endParaRPr lang="en-US" b="1" dirty="0">
                <a:solidFill>
                  <a:schemeClr val="accent1"/>
                </a:solidFill>
                <a:latin typeface="HP Simplified"/>
                <a:cs typeface="+mn-cs"/>
              </a:endParaRPr>
            </a:p>
          </p:txBody>
        </p:sp>
      </p:grpSp>
      <p:sp>
        <p:nvSpPr>
          <p:cNvPr id="39" name="TextBox 11"/>
          <p:cNvSpPr txBox="1">
            <a:spLocks noChangeArrowheads="1"/>
          </p:cNvSpPr>
          <p:nvPr/>
        </p:nvSpPr>
        <p:spPr bwMode="auto">
          <a:xfrm>
            <a:off x="274486" y="2752913"/>
            <a:ext cx="2735037" cy="170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>
                <a:solidFill>
                  <a:prstClr val="black"/>
                </a:solidFill>
                <a:latin typeface="HP Simplified" pitchFamily="34" charset="0"/>
                <a:cs typeface="Arial"/>
              </a:rPr>
              <a:t>Alle</a:t>
            </a:r>
            <a:r>
              <a:rPr lang="en-US" sz="1400" dirty="0">
                <a:solidFill>
                  <a:prstClr val="black"/>
                </a:solidFill>
                <a:latin typeface="HP Simplified" pitchFamily="34" charset="0"/>
                <a:cs typeface="Arial"/>
              </a:rPr>
              <a:t> 12-18 </a:t>
            </a:r>
            <a:r>
              <a:rPr lang="en-US" sz="1400" dirty="0" err="1">
                <a:solidFill>
                  <a:prstClr val="black"/>
                </a:solidFill>
                <a:latin typeface="HP Simplified" pitchFamily="34" charset="0"/>
                <a:cs typeface="Arial"/>
              </a:rPr>
              <a:t>Monate</a:t>
            </a:r>
            <a:r>
              <a:rPr lang="en-US" sz="1400" dirty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verdoppelt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sich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die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Menge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>
                <a:solidFill>
                  <a:prstClr val="black"/>
                </a:solidFill>
                <a:latin typeface="HP Simplified" pitchFamily="34" charset="0"/>
                <a:cs typeface="Arial"/>
              </a:rPr>
              <a:t>der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Daten</a:t>
            </a:r>
            <a:endParaRPr lang="en-US" sz="1400" dirty="0">
              <a:solidFill>
                <a:prstClr val="black"/>
              </a:solidFill>
              <a:latin typeface="HP Simplified" pitchFamily="34" charset="0"/>
              <a:cs typeface="Arial"/>
            </a:endParaRPr>
          </a:p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Daten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ausserhalb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des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Rechenzentrums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Datenwachstum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übersteigt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b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</a:b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IT budget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3254375" y="1079432"/>
            <a:ext cx="2733100" cy="3564323"/>
            <a:chOff x="5943600" y="2122095"/>
            <a:chExt cx="2413000" cy="4352714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5943600" y="2122095"/>
              <a:ext cx="2413000" cy="4352714"/>
              <a:chOff x="2490160" y="1445688"/>
              <a:chExt cx="1947334" cy="4353983"/>
            </a:xfrm>
          </p:grpSpPr>
          <p:sp>
            <p:nvSpPr>
              <p:cNvPr id="46" name="Rounded Rectangle 45"/>
              <p:cNvSpPr/>
              <p:nvPr/>
            </p:nvSpPr>
            <p:spPr bwMode="auto">
              <a:xfrm>
                <a:off x="2490160" y="1445688"/>
                <a:ext cx="1947334" cy="4354196"/>
              </a:xfrm>
              <a:prstGeom prst="roundRect">
                <a:avLst>
                  <a:gd name="adj" fmla="val 5296"/>
                </a:avLst>
              </a:prstGeom>
              <a:gradFill>
                <a:gsLst>
                  <a:gs pos="0">
                    <a:srgbClr val="839097"/>
                  </a:gs>
                  <a:gs pos="35000">
                    <a:srgbClr val="D3DADE"/>
                  </a:gs>
                  <a:gs pos="99000">
                    <a:srgbClr val="F6F6F6"/>
                  </a:gs>
                </a:gsLst>
              </a:gradFill>
              <a:ln>
                <a:solidFill>
                  <a:srgbClr val="D3DADE"/>
                </a:solidFill>
                <a:headEnd type="none" w="med" len="med"/>
                <a:tailEnd type="none" w="med" len="med"/>
              </a:ln>
              <a:effectLst>
                <a:outerShdw blurRad="400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47" name="Round Same Side Corner Rectangle 46"/>
              <p:cNvSpPr/>
              <p:nvPr/>
            </p:nvSpPr>
            <p:spPr bwMode="auto">
              <a:xfrm>
                <a:off x="2527100" y="1511309"/>
                <a:ext cx="1859158" cy="1187443"/>
              </a:xfrm>
              <a:prstGeom prst="round2SameRect">
                <a:avLst>
                  <a:gd name="adj1" fmla="val 9536"/>
                  <a:gd name="adj2" fmla="val 0"/>
                </a:avLst>
              </a:prstGeom>
              <a:gradFill flip="none" rotWithShape="1">
                <a:gsLst>
                  <a:gs pos="100000">
                    <a:srgbClr val="FFFFFF">
                      <a:alpha val="97000"/>
                    </a:srgbClr>
                  </a:gs>
                  <a:gs pos="0">
                    <a:schemeClr val="bg1">
                      <a:alpha val="0"/>
                    </a:schemeClr>
                  </a:gs>
                </a:gsLst>
                <a:lin ang="16200000" scaled="0"/>
                <a:tileRect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buFont typeface="Wingdings" pitchFamily="-65" charset="2"/>
                  <a:buChar char="§"/>
                  <a:defRPr/>
                </a:pPr>
                <a:endParaRPr lang="en-US" dirty="0">
                  <a:solidFill>
                    <a:srgbClr val="000000"/>
                  </a:solidFill>
                  <a:latin typeface="Arial"/>
                  <a:cs typeface="+mn-cs"/>
                </a:endParaRPr>
              </a:p>
            </p:txBody>
          </p:sp>
        </p:grpSp>
        <p:sp>
          <p:nvSpPr>
            <p:cNvPr id="27661" name="TextBox 11"/>
            <p:cNvSpPr txBox="1">
              <a:spLocks noChangeArrowheads="1"/>
            </p:cNvSpPr>
            <p:nvPr/>
          </p:nvSpPr>
          <p:spPr bwMode="auto">
            <a:xfrm>
              <a:off x="6080806" y="3276484"/>
              <a:ext cx="2222262" cy="3789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fontAlgn="auto">
                <a:lnSpc>
                  <a:spcPts val="17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 smtClean="0">
                  <a:solidFill>
                    <a:schemeClr val="accent1"/>
                  </a:solidFill>
                  <a:latin typeface="HP Simplified"/>
                  <a:cs typeface="+mn-cs"/>
                </a:rPr>
                <a:t>Virtualization </a:t>
              </a:r>
              <a:r>
                <a:rPr lang="en-US" b="1" dirty="0" smtClean="0">
                  <a:solidFill>
                    <a:schemeClr val="accent1"/>
                  </a:solidFill>
                  <a:latin typeface="HP Simplified"/>
                </a:rPr>
                <a:t>&amp; </a:t>
              </a:r>
              <a:r>
                <a:rPr lang="en-US" b="1" dirty="0">
                  <a:solidFill>
                    <a:schemeClr val="accent1"/>
                  </a:solidFill>
                  <a:latin typeface="HP Simplified"/>
                </a:rPr>
                <a:t>C</a:t>
              </a:r>
              <a:r>
                <a:rPr lang="en-US" b="1" dirty="0" smtClean="0">
                  <a:solidFill>
                    <a:schemeClr val="accent1"/>
                  </a:solidFill>
                  <a:latin typeface="HP Simplified"/>
                  <a:cs typeface="+mn-cs"/>
                </a:rPr>
                <a:t>loud</a:t>
              </a:r>
              <a:endParaRPr lang="en-US" b="1" dirty="0">
                <a:solidFill>
                  <a:schemeClr val="accent1"/>
                </a:solidFill>
                <a:latin typeface="HP Simplified"/>
                <a:cs typeface="+mn-cs"/>
              </a:endParaRPr>
            </a:p>
          </p:txBody>
        </p:sp>
      </p:grpSp>
      <p:sp>
        <p:nvSpPr>
          <p:cNvPr id="45" name="TextBox 11"/>
          <p:cNvSpPr txBox="1">
            <a:spLocks noChangeArrowheads="1"/>
          </p:cNvSpPr>
          <p:nvPr/>
        </p:nvSpPr>
        <p:spPr bwMode="auto">
          <a:xfrm>
            <a:off x="3409782" y="2753275"/>
            <a:ext cx="2505783" cy="1270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Self-service der IT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Ressourcen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Erhöhte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Komplexität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  <a:p>
            <a:pPr marL="115888" indent="-115888" fontAlgn="auto">
              <a:lnSpc>
                <a:spcPct val="101000"/>
              </a:lnSpc>
              <a:spcBef>
                <a:spcPts val="12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Physikalische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virtuelle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, cloud &amp;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hybride</a:t>
            </a:r>
            <a:r>
              <a:rPr lang="en-US" sz="1400" dirty="0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HP Simplified" pitchFamily="34" charset="0"/>
                <a:cs typeface="Arial"/>
              </a:rPr>
              <a:t>Umgebungen</a:t>
            </a:r>
            <a:endParaRPr lang="en-US" sz="1400" dirty="0" smtClean="0">
              <a:solidFill>
                <a:prstClr val="black"/>
              </a:solidFill>
              <a:latin typeface="HP Simplified" pitchFamily="34" charset="0"/>
              <a:cs typeface="Arial"/>
            </a:endParaRPr>
          </a:p>
        </p:txBody>
      </p:sp>
      <p:sp>
        <p:nvSpPr>
          <p:cNvPr id="29" name="Subtitle 1"/>
          <p:cNvSpPr txBox="1">
            <a:spLocks/>
          </p:cNvSpPr>
          <p:nvPr/>
        </p:nvSpPr>
        <p:spPr>
          <a:xfrm>
            <a:off x="231319" y="588323"/>
            <a:ext cx="8460105" cy="377026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400"/>
              </a:spcAft>
              <a:buSzPct val="100000"/>
              <a:defRPr/>
            </a:pPr>
            <a:r>
              <a:rPr lang="en-US" b="1" dirty="0" err="1" smtClean="0">
                <a:solidFill>
                  <a:srgbClr val="0096D6"/>
                </a:solidFill>
                <a:latin typeface="HP Simplified"/>
                <a:cs typeface="+mn-cs"/>
              </a:rPr>
              <a:t>Herausforderungen</a:t>
            </a:r>
            <a:r>
              <a:rPr lang="en-US" b="1" dirty="0" smtClean="0">
                <a:solidFill>
                  <a:srgbClr val="0096D6"/>
                </a:solidFill>
                <a:latin typeface="HP Simplified"/>
                <a:cs typeface="+mn-cs"/>
              </a:rPr>
              <a:t> </a:t>
            </a:r>
            <a:r>
              <a:rPr lang="en-US" b="1" dirty="0" err="1" smtClean="0">
                <a:solidFill>
                  <a:srgbClr val="0096D6"/>
                </a:solidFill>
                <a:latin typeface="HP Simplified"/>
                <a:cs typeface="+mn-cs"/>
              </a:rPr>
              <a:t>für</a:t>
            </a:r>
            <a:r>
              <a:rPr lang="en-US" b="1" dirty="0" smtClean="0">
                <a:solidFill>
                  <a:srgbClr val="0096D6"/>
                </a:solidFill>
                <a:latin typeface="HP Simplified"/>
                <a:cs typeface="+mn-cs"/>
              </a:rPr>
              <a:t> den </a:t>
            </a:r>
            <a:r>
              <a:rPr lang="en-US" b="1" dirty="0" err="1" smtClean="0">
                <a:solidFill>
                  <a:srgbClr val="0096D6"/>
                </a:solidFill>
                <a:latin typeface="HP Simplified"/>
                <a:cs typeface="+mn-cs"/>
              </a:rPr>
              <a:t>Schutz</a:t>
            </a:r>
            <a:r>
              <a:rPr lang="en-US" b="1" dirty="0" smtClean="0">
                <a:solidFill>
                  <a:srgbClr val="0096D6"/>
                </a:solidFill>
                <a:latin typeface="HP Simplified"/>
                <a:cs typeface="+mn-cs"/>
              </a:rPr>
              <a:t> der </a:t>
            </a:r>
            <a:r>
              <a:rPr lang="en-US" b="1" dirty="0" err="1" smtClean="0">
                <a:solidFill>
                  <a:srgbClr val="0096D6"/>
                </a:solidFill>
                <a:latin typeface="HP Simplified"/>
                <a:cs typeface="+mn-cs"/>
              </a:rPr>
              <a:t>Daten</a:t>
            </a:r>
            <a:endParaRPr lang="en-US" b="1" dirty="0" smtClean="0">
              <a:solidFill>
                <a:srgbClr val="0096D6"/>
              </a:solidFill>
              <a:latin typeface="HP Simplified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/>
            </a:pPr>
            <a:endParaRPr lang="en-US" b="1" dirty="0" smtClean="0">
              <a:solidFill>
                <a:srgbClr val="0096D6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30" name="Title 2"/>
          <p:cNvSpPr>
            <a:spLocks noGrp="1"/>
          </p:cNvSpPr>
          <p:nvPr>
            <p:ph type="title"/>
          </p:nvPr>
        </p:nvSpPr>
        <p:spPr>
          <a:xfrm>
            <a:off x="331469" y="235063"/>
            <a:ext cx="8460105" cy="412934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IT Transformation </a:t>
            </a:r>
            <a:endParaRPr lang="en-US" dirty="0"/>
          </a:p>
        </p:txBody>
      </p:sp>
      <p:pic>
        <p:nvPicPr>
          <p:cNvPr id="28" name="Picture 27" descr="1.png"/>
          <p:cNvPicPr>
            <a:picLocks noChangeAspect="1"/>
          </p:cNvPicPr>
          <p:nvPr/>
        </p:nvPicPr>
        <p:blipFill>
          <a:blip r:embed="rId3" cstate="print">
            <a:duotone>
              <a:srgbClr val="7A8792"/>
              <a:srgbClr val="FFF1C1"/>
            </a:duotone>
          </a:blip>
          <a:stretch>
            <a:fillRect/>
          </a:stretch>
        </p:blipFill>
        <p:spPr>
          <a:xfrm>
            <a:off x="1022400" y="1228886"/>
            <a:ext cx="1144512" cy="858384"/>
          </a:xfrm>
          <a:prstGeom prst="rect">
            <a:avLst/>
          </a:prstGeom>
        </p:spPr>
      </p:pic>
      <p:pic>
        <p:nvPicPr>
          <p:cNvPr id="38" name="Picture 37" descr="1.png"/>
          <p:cNvPicPr>
            <a:picLocks noChangeAspect="1"/>
          </p:cNvPicPr>
          <p:nvPr/>
        </p:nvPicPr>
        <p:blipFill>
          <a:blip r:embed="rId4" cstate="print">
            <a:duotone>
              <a:srgbClr val="7A8792"/>
              <a:srgbClr val="FFF1C1"/>
            </a:duotone>
          </a:blip>
          <a:stretch>
            <a:fillRect/>
          </a:stretch>
        </p:blipFill>
        <p:spPr>
          <a:xfrm>
            <a:off x="7096226" y="1102328"/>
            <a:ext cx="1132416" cy="849312"/>
          </a:xfrm>
          <a:prstGeom prst="rect">
            <a:avLst/>
          </a:prstGeom>
        </p:spPr>
      </p:pic>
      <p:sp>
        <p:nvSpPr>
          <p:cNvPr id="42" name="Cloud 41"/>
          <p:cNvSpPr/>
          <p:nvPr/>
        </p:nvSpPr>
        <p:spPr>
          <a:xfrm>
            <a:off x="4118400" y="1375200"/>
            <a:ext cx="885600" cy="597600"/>
          </a:xfrm>
          <a:prstGeom prst="cloud">
            <a:avLst/>
          </a:prstGeom>
          <a:noFill/>
          <a:ln w="38100"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386577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Vollsicherung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LAN-Backup-Lauf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962656" cy="3228975"/>
          </a:xfrm>
        </p:spPr>
        <p:txBody>
          <a:bodyPr/>
          <a:lstStyle/>
          <a:p>
            <a:r>
              <a:rPr lang="de-DE" dirty="0" smtClean="0"/>
              <a:t>Bitte Log-Einträge beachten:</a:t>
            </a: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/>
              <a:t>Transportation Mode </a:t>
            </a:r>
            <a:r>
              <a:rPr lang="de-DE" dirty="0" smtClean="0"/>
              <a:t>„NBD“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4907" y="560658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699986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826446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084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smtClean="0"/>
              <a:t>Inkrementell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LAN-Backup-Lauf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962656" cy="3228975"/>
          </a:xfrm>
        </p:spPr>
        <p:txBody>
          <a:bodyPr/>
          <a:lstStyle/>
          <a:p>
            <a:r>
              <a:rPr lang="de-DE" dirty="0"/>
              <a:t>Wenn „Changed Block Tracking“ aktiviert ist, bleiben auch bei Inkrementeller Sicherung keine SnapShots zurück.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6338" y="746017"/>
            <a:ext cx="2486025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1840" y="895872"/>
            <a:ext cx="5852160" cy="416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687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</a:t>
            </a:r>
            <a:br>
              <a:rPr lang="de-DE" dirty="0" smtClean="0"/>
            </a:br>
            <a:r>
              <a:rPr lang="de-DE" dirty="0" smtClean="0"/>
              <a:t>ganzer VMs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3482721" cy="3228975"/>
          </a:xfrm>
        </p:spPr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Restore auf Original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de-DE" dirty="0" smtClean="0"/>
              <a:t>„Delete before/after Restore“ Vorhandene VM vor oder nach Restore löschen</a:t>
            </a:r>
          </a:p>
          <a:p>
            <a:pPr marL="285750" lvl="1" indent="-285750">
              <a:buFont typeface="Arial" pitchFamily="34" charset="0"/>
              <a:buChar char="•"/>
            </a:pPr>
            <a:r>
              <a:rPr lang="de-DE" dirty="0" smtClean="0"/>
              <a:t>„Skip Restore“</a:t>
            </a:r>
            <a:br>
              <a:rPr lang="de-DE" dirty="0" smtClean="0"/>
            </a:br>
            <a:r>
              <a:rPr lang="de-DE" dirty="0" smtClean="0"/>
              <a:t>Falls VM noch vorhanden ist, nicht wiederherstellen, d.h. nur VMs wiederherstellen, die es nicht (mehr) gibt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Restore auf anderen Server/Datastore oder in ein Directory</a:t>
            </a:r>
          </a:p>
          <a:p>
            <a:pPr marL="285750" lvl="1" indent="-28575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2" y="401141"/>
            <a:ext cx="5332095" cy="32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3" y="513615"/>
            <a:ext cx="5332095" cy="32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6" y="638494"/>
            <a:ext cx="5332095" cy="3206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902" y="759117"/>
            <a:ext cx="4629150" cy="402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2876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Wiederherstellung einzelner Dateien mit VMware GRE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2841143" cy="3228975"/>
          </a:xfrm>
        </p:spPr>
        <p:txBody>
          <a:bodyPr/>
          <a:lstStyle/>
          <a:p>
            <a:r>
              <a:rPr lang="en-US" dirty="0" err="1"/>
              <a:t>Einzelobjekte</a:t>
            </a:r>
            <a:r>
              <a:rPr lang="en-US" dirty="0"/>
              <a:t> </a:t>
            </a:r>
            <a:r>
              <a:rPr lang="en-US" dirty="0" err="1"/>
              <a:t>können</a:t>
            </a:r>
            <a:r>
              <a:rPr lang="en-US" dirty="0"/>
              <a:t> </a:t>
            </a:r>
            <a:r>
              <a:rPr lang="en-US" dirty="0" err="1" smtClean="0"/>
              <a:t>aus</a:t>
            </a:r>
            <a:r>
              <a:rPr lang="en-US" dirty="0" smtClean="0"/>
              <a:t> </a:t>
            </a:r>
            <a:r>
              <a:rPr lang="en-US" dirty="0" err="1" smtClean="0"/>
              <a:t>dem</a:t>
            </a:r>
            <a:r>
              <a:rPr lang="en-US" dirty="0" smtClean="0"/>
              <a:t> </a:t>
            </a:r>
            <a:r>
              <a:rPr lang="en-US" dirty="0" err="1" smtClean="0"/>
              <a:t>vSphere</a:t>
            </a:r>
            <a:r>
              <a:rPr lang="en-US" dirty="0" smtClean="0"/>
              <a:t>-Client </a:t>
            </a:r>
            <a:r>
              <a:rPr lang="en-US" dirty="0" err="1" smtClean="0"/>
              <a:t>wiederhergestellt</a:t>
            </a:r>
            <a:r>
              <a:rPr lang="en-US" dirty="0" smtClean="0"/>
              <a:t> </a:t>
            </a:r>
            <a:r>
              <a:rPr lang="en-US" dirty="0" err="1"/>
              <a:t>werden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8" descr="VMwareGRE_1.t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70327" y="823987"/>
            <a:ext cx="5973673" cy="3716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992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Von einzelnen ESXi-Servern über vCenter-Farmen bis hin </a:t>
            </a:r>
            <a:r>
              <a:rPr lang="de-DE" i="1" dirty="0" smtClean="0"/>
              <a:t>zu vCloud-Director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Sicherung und Wiederherstellung von VMware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•	Automatische Erkennung neuer VMs und Anwendung von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Datenschutzrichtlinien </a:t>
            </a:r>
            <a:r>
              <a:rPr lang="de-DE" dirty="0"/>
              <a:t>mit Sicherung per Mausklick</a:t>
            </a:r>
          </a:p>
          <a:p>
            <a:r>
              <a:rPr lang="de-DE" dirty="0"/>
              <a:t>•	Optimale Effizienz durch zusammengefasste Deduplizierung auf der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Grundlage </a:t>
            </a:r>
            <a:r>
              <a:rPr lang="de-DE" dirty="0"/>
              <a:t>von HP StoreOnce</a:t>
            </a:r>
          </a:p>
          <a:p>
            <a:r>
              <a:rPr lang="de-DE" dirty="0"/>
              <a:t>•	Vollständig automatisierte Wiederherstellung geschäftskritischer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Anwendungen </a:t>
            </a:r>
            <a:r>
              <a:rPr lang="de-DE" dirty="0"/>
              <a:t>über eine zentrale Konsole</a:t>
            </a:r>
          </a:p>
          <a:p>
            <a:r>
              <a:rPr lang="de-DE" dirty="0"/>
              <a:t>•	Richtliniengesteuerter Schutz virtueller Rechenzentren durch erweiterte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Integration </a:t>
            </a:r>
            <a:r>
              <a:rPr lang="de-DE" dirty="0"/>
              <a:t>in VMware vCloud Director</a:t>
            </a:r>
          </a:p>
          <a:p>
            <a:r>
              <a:rPr lang="de-DE" dirty="0"/>
              <a:t>•	Schnelle Wiederherstellung einzelner Elemente direkt über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Anwendungskonsole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262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DP Whitepaper für </a:t>
            </a:r>
            <a:r>
              <a:rPr lang="de-DE" dirty="0" err="1" smtClean="0"/>
              <a:t>VMware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8102297" cy="3228975"/>
          </a:xfrm>
        </p:spPr>
        <p:txBody>
          <a:bodyPr/>
          <a:lstStyle/>
          <a:p>
            <a:r>
              <a:rPr lang="en-US" dirty="0"/>
              <a:t>Navigating backup and recovery in VMware environments - </a:t>
            </a:r>
            <a:r>
              <a:rPr lang="en-US" dirty="0"/>
              <a:t>4AA3-3749ENW:</a:t>
            </a:r>
            <a:br>
              <a:rPr lang="en-US" dirty="0"/>
            </a:br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h20195.www2.hp.com/V2/GetPDF.aspx/4AA3-3749ENW.pdf</a:t>
            </a:r>
            <a:r>
              <a:rPr lang="en-US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0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59733" y="1907639"/>
            <a:ext cx="2690463" cy="995049"/>
          </a:xfrm>
        </p:spPr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8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8167955" y="4130211"/>
            <a:ext cx="976045" cy="101328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Aft>
                <a:spcPts val="400"/>
              </a:spcAft>
              <a:defRPr/>
            </a:pPr>
            <a:r>
              <a:rPr lang="en-US" b="1" dirty="0" smtClean="0">
                <a:solidFill>
                  <a:schemeClr val="accent1"/>
                </a:solidFill>
                <a:latin typeface="HP Simplified" pitchFamily="34" charset="0"/>
                <a:cs typeface="HP Simplified" pitchFamily="34" charset="0"/>
              </a:rPr>
              <a:t>Data Center Information Protection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Data Protection - </a:t>
            </a:r>
            <a:r>
              <a:rPr lang="en-US" dirty="0" err="1" smtClean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Lösungen</a:t>
            </a:r>
            <a:endParaRPr lang="en-US" dirty="0">
              <a:solidFill>
                <a:srgbClr val="000000"/>
              </a:solidFill>
              <a:latin typeface="HP Simplified" pitchFamily="34" charset="0"/>
              <a:cs typeface="HP Simplified" pitchFamily="34" charset="0"/>
            </a:endParaRPr>
          </a:p>
        </p:txBody>
      </p:sp>
      <p:sp>
        <p:nvSpPr>
          <p:cNvPr id="14" name="Text Placeholder 40"/>
          <p:cNvSpPr txBox="1">
            <a:spLocks/>
          </p:cNvSpPr>
          <p:nvPr/>
        </p:nvSpPr>
        <p:spPr bwMode="black">
          <a:xfrm>
            <a:off x="397933" y="3013011"/>
            <a:ext cx="2581576" cy="1784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smtClean="0">
                <a:latin typeface="HP Simplified" pitchFamily="34" charset="0"/>
                <a:cs typeface="Arial"/>
              </a:rPr>
              <a:t>HP StoreOnce™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Deduplizierungs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Technologien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für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Sicherung</a:t>
            </a:r>
            <a:r>
              <a:rPr lang="en-US" sz="1100" dirty="0" smtClean="0">
                <a:latin typeface="HP Simplified" pitchFamily="34" charset="0"/>
                <a:cs typeface="Arial"/>
              </a:rPr>
              <a:t> und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Wiederherstellung</a:t>
            </a:r>
            <a:endParaRPr lang="en-US" sz="1100" dirty="0" smtClean="0">
              <a:latin typeface="HP Simplified" pitchFamily="34" charset="0"/>
              <a:cs typeface="Arial"/>
            </a:endParaRPr>
          </a:p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smtClean="0">
                <a:latin typeface="HP Simplified" pitchFamily="34" charset="0"/>
                <a:cs typeface="Arial"/>
              </a:rPr>
              <a:t>Backup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für</a:t>
            </a:r>
            <a:r>
              <a:rPr lang="en-US" sz="1100" dirty="0" smtClean="0">
                <a:latin typeface="HP Simplified" pitchFamily="34" charset="0"/>
                <a:cs typeface="Arial"/>
              </a:rPr>
              <a:t> die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Sicherung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physikalischer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oder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virtueller</a:t>
            </a:r>
            <a:r>
              <a:rPr lang="en-US" sz="1100" dirty="0" smtClean="0">
                <a:latin typeface="HP Simplified" pitchFamily="34" charset="0"/>
                <a:cs typeface="Arial"/>
              </a:rPr>
              <a:t> Server plus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integrierter</a:t>
            </a:r>
            <a:r>
              <a:rPr lang="en-US" sz="1100" dirty="0" smtClean="0">
                <a:latin typeface="HP Simplified" pitchFamily="34" charset="0"/>
                <a:cs typeface="Arial"/>
              </a:rPr>
              <a:t> Cloud Backup </a:t>
            </a:r>
            <a:r>
              <a:rPr lang="en-US" sz="1100" dirty="0">
                <a:latin typeface="HP Simplified" pitchFamily="34" charset="0"/>
                <a:cs typeface="Arial"/>
              </a:rPr>
              <a:t>O</a:t>
            </a:r>
            <a:r>
              <a:rPr lang="en-US" sz="1100" dirty="0" smtClean="0">
                <a:latin typeface="HP Simplified" pitchFamily="34" charset="0"/>
                <a:cs typeface="Arial"/>
              </a:rPr>
              <a:t>ption</a:t>
            </a:r>
          </a:p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>
                <a:latin typeface="HP Simplified" pitchFamily="34" charset="0"/>
                <a:cs typeface="Arial"/>
              </a:rPr>
              <a:t>Autonomy IDOL10 Integration </a:t>
            </a:r>
            <a:r>
              <a:rPr lang="en-US" sz="1100" dirty="0" err="1">
                <a:latin typeface="HP Simplified" pitchFamily="34" charset="0"/>
                <a:cs typeface="Arial"/>
              </a:rPr>
              <a:t>für</a:t>
            </a:r>
            <a:r>
              <a:rPr lang="en-US" sz="1100" dirty="0">
                <a:latin typeface="HP Simplified" pitchFamily="34" charset="0"/>
                <a:cs typeface="Arial"/>
              </a:rPr>
              <a:t> meaning-based </a:t>
            </a:r>
            <a:r>
              <a:rPr lang="en-US" sz="1100" dirty="0" err="1">
                <a:latin typeface="HP Simplified" pitchFamily="34" charset="0"/>
                <a:cs typeface="Arial"/>
              </a:rPr>
              <a:t>Suche</a:t>
            </a:r>
            <a:r>
              <a:rPr lang="en-US" sz="1100" dirty="0">
                <a:latin typeface="HP Simplified" pitchFamily="34" charset="0"/>
                <a:cs typeface="Arial"/>
              </a:rPr>
              <a:t> und Compliance</a:t>
            </a:r>
          </a:p>
        </p:txBody>
      </p:sp>
      <p:sp>
        <p:nvSpPr>
          <p:cNvPr id="15" name="Text Placeholder 40"/>
          <p:cNvSpPr txBox="1">
            <a:spLocks/>
          </p:cNvSpPr>
          <p:nvPr/>
        </p:nvSpPr>
        <p:spPr bwMode="black">
          <a:xfrm>
            <a:off x="3289466" y="3013011"/>
            <a:ext cx="2758590" cy="13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smtClean="0">
                <a:latin typeface="HP Simplified" pitchFamily="34" charset="0"/>
                <a:cs typeface="Arial"/>
              </a:rPr>
              <a:t>Cloud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basierendes</a:t>
            </a:r>
            <a:r>
              <a:rPr lang="en-US" sz="1100" dirty="0" smtClean="0">
                <a:latin typeface="HP Simplified" pitchFamily="34" charset="0"/>
                <a:cs typeface="Arial"/>
              </a:rPr>
              <a:t> Backup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für</a:t>
            </a:r>
            <a:r>
              <a:rPr lang="en-US" sz="1100" dirty="0" smtClean="0">
                <a:latin typeface="HP Simplified" pitchFamily="34" charset="0"/>
                <a:cs typeface="Arial"/>
              </a:rPr>
              <a:t> Server in der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weltweit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größten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privaten</a:t>
            </a:r>
            <a:r>
              <a:rPr lang="en-US" sz="1100" dirty="0" smtClean="0">
                <a:latin typeface="HP Simplified" pitchFamily="34" charset="0"/>
                <a:cs typeface="Arial"/>
              </a:rPr>
              <a:t> Cloud (50+ PB)</a:t>
            </a:r>
          </a:p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smtClean="0">
                <a:latin typeface="HP Simplified" pitchFamily="34" charset="0"/>
                <a:cs typeface="Arial"/>
              </a:rPr>
              <a:t>Rapid Recovery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mit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DeltaRestore</a:t>
            </a:r>
            <a:r>
              <a:rPr lang="en-US" sz="1100" dirty="0" smtClean="0">
                <a:latin typeface="HP Simplified" pitchFamily="34" charset="0"/>
                <a:cs typeface="Arial"/>
              </a:rPr>
              <a:t>,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TurboRestore</a:t>
            </a:r>
            <a:r>
              <a:rPr lang="en-US" sz="1100" dirty="0" smtClean="0">
                <a:latin typeface="HP Simplified" pitchFamily="34" charset="0"/>
                <a:cs typeface="Arial"/>
              </a:rPr>
              <a:t>, und Data Shuttle</a:t>
            </a:r>
          </a:p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>
                <a:latin typeface="HP Simplified" pitchFamily="34" charset="0"/>
                <a:cs typeface="Arial"/>
              </a:rPr>
              <a:t>Autonomy IDOL10 Integration </a:t>
            </a:r>
            <a:r>
              <a:rPr lang="en-US" sz="1100" dirty="0" err="1">
                <a:latin typeface="HP Simplified" pitchFamily="34" charset="0"/>
                <a:cs typeface="Arial"/>
              </a:rPr>
              <a:t>für</a:t>
            </a:r>
            <a:r>
              <a:rPr lang="en-US" sz="1100" dirty="0">
                <a:latin typeface="HP Simplified" pitchFamily="34" charset="0"/>
                <a:cs typeface="Arial"/>
              </a:rPr>
              <a:t> meaning-based </a:t>
            </a:r>
            <a:r>
              <a:rPr lang="en-US" sz="1100" dirty="0" err="1">
                <a:latin typeface="HP Simplified" pitchFamily="34" charset="0"/>
                <a:cs typeface="Arial"/>
              </a:rPr>
              <a:t>Suche</a:t>
            </a:r>
            <a:r>
              <a:rPr lang="en-US" sz="1100" dirty="0">
                <a:latin typeface="HP Simplified" pitchFamily="34" charset="0"/>
                <a:cs typeface="Arial"/>
              </a:rPr>
              <a:t> und Compliance</a:t>
            </a:r>
          </a:p>
        </p:txBody>
      </p:sp>
      <p:sp>
        <p:nvSpPr>
          <p:cNvPr id="16" name="Text Placeholder 40"/>
          <p:cNvSpPr txBox="1">
            <a:spLocks/>
          </p:cNvSpPr>
          <p:nvPr/>
        </p:nvSpPr>
        <p:spPr bwMode="black">
          <a:xfrm>
            <a:off x="6048056" y="3013011"/>
            <a:ext cx="2465796" cy="13180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smtClean="0">
                <a:latin typeface="HP Simplified" pitchFamily="34" charset="0"/>
                <a:cs typeface="Arial"/>
              </a:rPr>
              <a:t>Mobile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Sicherung</a:t>
            </a:r>
            <a:r>
              <a:rPr lang="en-US" sz="1100" dirty="0" smtClean="0">
                <a:latin typeface="HP Simplified" pitchFamily="34" charset="0"/>
                <a:cs typeface="Arial"/>
              </a:rPr>
              <a:t> von Laptops, Desktops und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Zugriff</a:t>
            </a:r>
            <a:r>
              <a:rPr lang="en-US" sz="1100" dirty="0" smtClean="0">
                <a:latin typeface="HP Simplified" pitchFamily="34" charset="0"/>
                <a:cs typeface="Arial"/>
              </a:rPr>
              <a:t> auf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Daten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über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iOS</a:t>
            </a:r>
            <a:r>
              <a:rPr lang="en-US" sz="1100" dirty="0" smtClean="0">
                <a:latin typeface="HP Simplified" pitchFamily="34" charset="0"/>
                <a:cs typeface="Arial"/>
              </a:rPr>
              <a:t> und Android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Geräte</a:t>
            </a:r>
            <a:endParaRPr lang="en-US" sz="1100" dirty="0" smtClean="0">
              <a:latin typeface="HP Simplified" pitchFamily="34" charset="0"/>
              <a:cs typeface="Arial"/>
            </a:endParaRPr>
          </a:p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err="1" smtClean="0">
                <a:latin typeface="HP Simplified" pitchFamily="34" charset="0"/>
                <a:cs typeface="Arial"/>
              </a:rPr>
              <a:t>Über</a:t>
            </a:r>
            <a:r>
              <a:rPr lang="en-US" sz="1100" dirty="0" smtClean="0">
                <a:latin typeface="HP Simplified" pitchFamily="34" charset="0"/>
                <a:cs typeface="Arial"/>
              </a:rPr>
              <a:t> 4M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Geräte</a:t>
            </a:r>
            <a:r>
              <a:rPr lang="en-US" sz="1100" dirty="0" smtClean="0">
                <a:latin typeface="HP Simplified" pitchFamily="34" charset="0"/>
                <a:cs typeface="Arial"/>
              </a:rPr>
              <a:t>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weltweit</a:t>
            </a:r>
            <a:endParaRPr lang="en-US" sz="1100" dirty="0" smtClean="0">
              <a:latin typeface="HP Simplified" pitchFamily="34" charset="0"/>
              <a:cs typeface="Arial"/>
            </a:endParaRPr>
          </a:p>
          <a:p>
            <a:pPr marL="173038" lvl="0" indent="-173038" fontAlgn="base">
              <a:spcBef>
                <a:spcPct val="0"/>
              </a:spcBef>
              <a:spcAft>
                <a:spcPts val="1200"/>
              </a:spcAft>
              <a:buClr>
                <a:schemeClr val="bg1">
                  <a:lumMod val="65000"/>
                </a:schemeClr>
              </a:buClr>
              <a:buSzPct val="80000"/>
              <a:buFont typeface="Arial" pitchFamily="34" charset="0"/>
              <a:buChar char="•"/>
              <a:defRPr/>
            </a:pPr>
            <a:r>
              <a:rPr lang="en-US" sz="1100" dirty="0" smtClean="0">
                <a:latin typeface="HP Simplified" pitchFamily="34" charset="0"/>
                <a:cs typeface="Arial"/>
              </a:rPr>
              <a:t>Autonomy IDOL10 Integration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für</a:t>
            </a:r>
            <a:r>
              <a:rPr lang="en-US" sz="1100" dirty="0" smtClean="0">
                <a:latin typeface="HP Simplified" pitchFamily="34" charset="0"/>
                <a:cs typeface="Arial"/>
              </a:rPr>
              <a:t> meaning-based </a:t>
            </a:r>
            <a:r>
              <a:rPr lang="en-US" sz="1100" dirty="0" err="1" smtClean="0">
                <a:latin typeface="HP Simplified" pitchFamily="34" charset="0"/>
                <a:cs typeface="Arial"/>
              </a:rPr>
              <a:t>Suche</a:t>
            </a:r>
            <a:r>
              <a:rPr lang="en-US" sz="1100" dirty="0" smtClean="0">
                <a:latin typeface="HP Simplified" pitchFamily="34" charset="0"/>
                <a:cs typeface="Arial"/>
              </a:rPr>
              <a:t> und Compliance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678088" y="2890921"/>
            <a:ext cx="2147304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470906" y="2890921"/>
            <a:ext cx="2147304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0" name="Picture 19" descr="HP7_Data_Protector_Fin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804" y="1194213"/>
            <a:ext cx="1629703" cy="1629703"/>
          </a:xfrm>
          <a:prstGeom prst="rect">
            <a:avLst/>
          </a:prstGeom>
        </p:spPr>
      </p:pic>
      <p:pic>
        <p:nvPicPr>
          <p:cNvPr id="22" name="Picture 21" descr="Autonomy_LiveVault_Final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5080" y="1194213"/>
            <a:ext cx="1629703" cy="1629703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6142098" y="2888046"/>
            <a:ext cx="2147304" cy="0"/>
          </a:xfrm>
          <a:prstGeom prst="line">
            <a:avLst/>
          </a:prstGeom>
          <a:ln w="12700" cmpd="sng">
            <a:solidFill>
              <a:schemeClr val="tx1">
                <a:lumMod val="50000"/>
                <a:lumOff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Picture 26" descr="Autonomy_Connected_Backup_Fina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0738" y="1185431"/>
            <a:ext cx="1628255" cy="1628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97372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8754" y="1092530"/>
            <a:ext cx="8098971" cy="415636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Data Protector Online Seminare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15629" y="1188721"/>
            <a:ext cx="8422930" cy="283819"/>
          </a:xfrm>
        </p:spPr>
        <p:txBody>
          <a:bodyPr/>
          <a:lstStyle/>
          <a:p>
            <a:r>
              <a:rPr lang="de-DE" sz="1600" dirty="0" smtClean="0">
                <a:solidFill>
                  <a:schemeClr val="bg1"/>
                </a:solidFill>
              </a:rPr>
              <a:t>28. Januar – Sicherung und Wiederherstellung von </a:t>
            </a:r>
            <a:r>
              <a:rPr lang="de-DE" sz="1600" dirty="0" err="1" smtClean="0">
                <a:solidFill>
                  <a:schemeClr val="bg1"/>
                </a:solidFill>
              </a:rPr>
              <a:t>VMware</a:t>
            </a:r>
            <a:endParaRPr lang="de-DE" sz="1600" dirty="0" smtClean="0">
              <a:solidFill>
                <a:schemeClr val="bg1"/>
              </a:solidFill>
            </a:endParaRP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 bwMode="black">
          <a:xfrm>
            <a:off x="415629" y="1761700"/>
            <a:ext cx="8422930" cy="283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0" dirty="0" smtClean="0">
                <a:solidFill>
                  <a:schemeClr val="tx1"/>
                </a:solidFill>
              </a:rPr>
              <a:t>25. Februar - Sinnvolle Nutzung von </a:t>
            </a:r>
            <a:r>
              <a:rPr lang="de-DE" sz="1600" b="0" dirty="0" err="1" smtClean="0">
                <a:solidFill>
                  <a:schemeClr val="tx1"/>
                </a:solidFill>
              </a:rPr>
              <a:t>Deduplication</a:t>
            </a:r>
            <a:r>
              <a:rPr lang="de-DE" sz="1600" b="0" dirty="0" smtClean="0">
                <a:solidFill>
                  <a:schemeClr val="tx1"/>
                </a:solidFill>
              </a:rPr>
              <a:t>-Technologien in Backup-/</a:t>
            </a:r>
            <a:r>
              <a:rPr lang="de-DE" sz="1600" b="0" dirty="0" err="1" smtClean="0">
                <a:solidFill>
                  <a:schemeClr val="tx1"/>
                </a:solidFill>
              </a:rPr>
              <a:t>Recovery</a:t>
            </a:r>
            <a:r>
              <a:rPr lang="de-DE" sz="1600" b="0" dirty="0" smtClean="0">
                <a:solidFill>
                  <a:schemeClr val="tx1"/>
                </a:solidFill>
              </a:rPr>
              <a:t>-Szenarien</a:t>
            </a:r>
          </a:p>
          <a:p>
            <a:endParaRPr lang="en-US" sz="1600" dirty="0"/>
          </a:p>
        </p:txBody>
      </p:sp>
      <p:sp>
        <p:nvSpPr>
          <p:cNvPr id="6" name="Content Placeholder 3"/>
          <p:cNvSpPr txBox="1">
            <a:spLocks/>
          </p:cNvSpPr>
          <p:nvPr/>
        </p:nvSpPr>
        <p:spPr bwMode="black">
          <a:xfrm>
            <a:off x="415629" y="2299054"/>
            <a:ext cx="8422930" cy="28381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Arial"/>
              <a:buNone/>
              <a:defRPr sz="1800" b="1" i="0" kern="1200">
                <a:solidFill>
                  <a:schemeClr val="accent1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1pPr>
            <a:lvl2pPr marL="0" indent="0" algn="l" defTabSz="430213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100000"/>
              <a:buFont typeface="Lucida Grande"/>
              <a:buNone/>
              <a:defRPr sz="16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2pPr>
            <a:lvl3pPr marL="169863" indent="-16986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3pPr>
            <a:lvl4pPr marL="341313" indent="-18097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SzPct val="80000"/>
              <a:buFont typeface="Lucida Grande"/>
              <a:buChar char="−"/>
              <a:defRPr lang="en-US"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4pPr>
            <a:lvl5pPr marL="469900" indent="-15081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Font typeface="Arial"/>
              <a:buChar char="•"/>
              <a:tabLst/>
              <a:defRPr sz="1400" b="0" i="0" kern="1200">
                <a:solidFill>
                  <a:srgbClr val="000000"/>
                </a:solidFill>
                <a:latin typeface="HP Simplified" pitchFamily="34" charset="0"/>
                <a:ea typeface="+mn-ea"/>
                <a:cs typeface="HP Simplified" pitchFamily="34" charset="0"/>
              </a:defRPr>
            </a:lvl5pPr>
            <a:lvl6pPr marL="2286000" indent="0" algn="l" defTabSz="457200" rtl="0" eaLnBrk="1" latinLnBrk="0" hangingPunct="1">
              <a:lnSpc>
                <a:spcPts val="2500"/>
              </a:lnSpc>
              <a:spcBef>
                <a:spcPct val="200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1600" b="0" dirty="0" smtClean="0">
                <a:solidFill>
                  <a:schemeClr val="tx1"/>
                </a:solidFill>
              </a:rPr>
              <a:t>25. März - Optimale Integration von </a:t>
            </a:r>
            <a:r>
              <a:rPr lang="de-DE" sz="1600" b="0" dirty="0" err="1" smtClean="0">
                <a:solidFill>
                  <a:schemeClr val="tx1"/>
                </a:solidFill>
              </a:rPr>
              <a:t>NetApp</a:t>
            </a:r>
            <a:r>
              <a:rPr lang="de-DE" sz="1600" b="0" dirty="0" smtClean="0">
                <a:solidFill>
                  <a:schemeClr val="tx1"/>
                </a:solidFill>
              </a:rPr>
              <a:t> Geräten in HP Data Protector Umgebungen</a:t>
            </a:r>
            <a:endParaRPr lang="en-US" sz="1600" b="0" dirty="0" smtClean="0">
              <a:solidFill>
                <a:schemeClr val="tx1"/>
              </a:solidFill>
            </a:endParaRPr>
          </a:p>
          <a:p>
            <a:endParaRPr lang="en-US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308754" y="2956956"/>
            <a:ext cx="82058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/>
              <a:t>Dauer: </a:t>
            </a:r>
            <a:r>
              <a:rPr lang="de-DE" sz="1600" dirty="0" smtClean="0"/>
              <a:t>Die Online Seminare dauern 90 Minuten. Während </a:t>
            </a:r>
            <a:r>
              <a:rPr lang="de-DE" sz="1600" dirty="0"/>
              <a:t>der Veranstaltung haben Sie die Möglichkeit, Fragen an den Referenten zu stellen.</a:t>
            </a:r>
          </a:p>
          <a:p>
            <a:endParaRPr lang="de-DE" sz="1600" b="1" dirty="0" smtClean="0"/>
          </a:p>
          <a:p>
            <a:r>
              <a:rPr lang="de-DE" sz="1600" b="1" dirty="0" smtClean="0"/>
              <a:t>Teilnehmerkreis</a:t>
            </a:r>
            <a:r>
              <a:rPr lang="de-DE" sz="1600" b="1" dirty="0"/>
              <a:t>:</a:t>
            </a:r>
            <a:r>
              <a:rPr lang="de-DE" sz="1600" dirty="0"/>
              <a:t> </a:t>
            </a:r>
            <a:r>
              <a:rPr lang="de-DE" sz="1600" dirty="0" smtClean="0"/>
              <a:t>Diese Online Seminar Reihe richtet </a:t>
            </a:r>
            <a:r>
              <a:rPr lang="de-DE" sz="1600" dirty="0"/>
              <a:t>sich an </a:t>
            </a:r>
            <a:r>
              <a:rPr lang="de-DE" sz="1600" dirty="0" smtClean="0"/>
              <a:t>HP Data Protector Administratoren.</a:t>
            </a:r>
            <a:endParaRPr lang="de-DE" sz="16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957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i="1" dirty="0"/>
              <a:t>Von einzelnen ESXi-Servern über vCenter-Farmen bis hin </a:t>
            </a:r>
            <a:r>
              <a:rPr lang="de-DE" i="1" dirty="0" smtClean="0"/>
              <a:t>zu vCloud-Director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Sicherung und Wiederherstellung von VMware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/>
              <a:t>•	Automatische Erkennung neuer VMs und Anwendung von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Datenschutzrichtlinien </a:t>
            </a:r>
            <a:r>
              <a:rPr lang="de-DE" dirty="0"/>
              <a:t>mit Sicherung per Mausklick</a:t>
            </a:r>
          </a:p>
          <a:p>
            <a:r>
              <a:rPr lang="de-DE" dirty="0"/>
              <a:t>•	Optimale Effizienz durch zusammengefasste Deduplizierung auf der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Grundlage </a:t>
            </a:r>
            <a:r>
              <a:rPr lang="de-DE" dirty="0"/>
              <a:t>von HP StoreOnce</a:t>
            </a:r>
          </a:p>
          <a:p>
            <a:r>
              <a:rPr lang="de-DE" dirty="0"/>
              <a:t>•	Vollständig automatisierte Wiederherstellung geschäftskritischer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Anwendungen </a:t>
            </a:r>
            <a:r>
              <a:rPr lang="de-DE" dirty="0"/>
              <a:t>über eine zentrale Konsole</a:t>
            </a:r>
          </a:p>
          <a:p>
            <a:r>
              <a:rPr lang="de-DE" dirty="0"/>
              <a:t>•	Richtliniengesteuerter Schutz virtueller Rechenzentren durch erweiterte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Integration </a:t>
            </a:r>
            <a:r>
              <a:rPr lang="de-DE" dirty="0"/>
              <a:t>in VMware vCloud Director</a:t>
            </a:r>
          </a:p>
          <a:p>
            <a:r>
              <a:rPr lang="de-DE" dirty="0"/>
              <a:t>•	Schnelle Wiederherstellung einzelner Elemente direkt über die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	Anwendungskonsole</a:t>
            </a:r>
            <a:endParaRPr lang="de-DE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Agenda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Installationsvoraussetzungen und -schritte im Überblick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SAN-, HotAdd- oder LAN-Backup? Funktionsweise und Einsatzszenarien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Einrichtung Inkrementeller Sicherungen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Wiederherstellung ganzer VMs</a:t>
            </a:r>
          </a:p>
          <a:p>
            <a:endParaRPr lang="de-DE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dirty="0" smtClean="0"/>
          </a:p>
          <a:p>
            <a:endParaRPr lang="de-DE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1593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Installations-</a:t>
            </a:r>
            <a:br>
              <a:rPr lang="de-DE" dirty="0" smtClean="0"/>
            </a:br>
            <a:r>
              <a:rPr lang="de-DE" dirty="0" smtClean="0"/>
              <a:t>voraussetzungen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329183" y="1188721"/>
            <a:ext cx="3339705" cy="3228975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de-DE" dirty="0" smtClean="0"/>
              <a:t>Import ESXi/vCenter/vCloud-Director in die Data Protector Zelle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Installation des „Virtual Environment Integration Agents“ (VEIA) auf einem Backup Host</a:t>
            </a:r>
          </a:p>
          <a:p>
            <a:pPr marL="342900" indent="-342900">
              <a:buFont typeface="+mj-lt"/>
              <a:buAutoNum type="arabicPeriod"/>
            </a:pPr>
            <a:r>
              <a:rPr lang="de-DE" dirty="0" smtClean="0"/>
              <a:t>Erstellen einer Backup Specification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69" y="229297"/>
            <a:ext cx="48072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369" y="376053"/>
            <a:ext cx="4807268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" y="503582"/>
            <a:ext cx="5273993" cy="3353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6" y="646634"/>
            <a:ext cx="5273993" cy="3453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" y="793282"/>
            <a:ext cx="5273993" cy="3447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84" y="927448"/>
            <a:ext cx="4013835" cy="3613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" y="1063443"/>
            <a:ext cx="527399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" y="1203511"/>
            <a:ext cx="527399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007" y="1356953"/>
            <a:ext cx="527399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634" y="1497867"/>
            <a:ext cx="5273993" cy="3660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9108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SAN-, HotAdd- oder LAN-Backup?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de-DE" dirty="0" smtClean="0"/>
              <a:t>Transportation Modes: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SAN (Backup Host liest und schreibt direkt via SAN)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HotAdd (Backup Host ist eine VM)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NBD (Backup Host  liest und schreibt via LAN)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Default: Fastest </a:t>
            </a:r>
            <a:r>
              <a:rPr lang="de-DE" dirty="0"/>
              <a:t>Available </a:t>
            </a:r>
            <a:r>
              <a:rPr lang="de-DE" dirty="0" smtClean="0"/>
              <a:t>(versuche </a:t>
            </a:r>
            <a:r>
              <a:rPr lang="de-DE" dirty="0" smtClean="0"/>
              <a:t>SAN-Backup, dann HotAdd und schließlich LAN</a:t>
            </a:r>
            <a:r>
              <a:rPr lang="de-DE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2603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Einrichtung inkrementeller Sicherungen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329184" y="1188721"/>
            <a:ext cx="5495253" cy="3228975"/>
          </a:xfrm>
        </p:spPr>
        <p:txBody>
          <a:bodyPr/>
          <a:lstStyle/>
          <a:p>
            <a:r>
              <a:rPr lang="de-DE" dirty="0" smtClean="0"/>
              <a:t>SnapShot Handling Mode: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Disabled (nur Vollsicherungen)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Single (entweder Voll-Inkr-Inkr-...-Voll oder Voll-Diff-Diff-...-Voll)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/>
              <a:t>Mixed (Voll-Inkr-Inkr-...-Diff-Inkr-Inkr-...-Voll)</a:t>
            </a:r>
          </a:p>
          <a:p>
            <a:r>
              <a:rPr lang="de-DE" dirty="0" smtClean="0"/>
              <a:t>Backup of VMware-Farm based on vCenter and Backup of standalone ESXi-Hosts is supported</a:t>
            </a:r>
            <a:endParaRPr lang="en-US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4437" y="918150"/>
            <a:ext cx="3063240" cy="357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7251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P_PPT_Standard_16x9">
  <a:themeElements>
    <a:clrScheme name="Custom 17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096D6"/>
      </a:accent1>
      <a:accent2>
        <a:srgbClr val="F05332"/>
      </a:accent2>
      <a:accent3>
        <a:srgbClr val="822980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marL="0" defTabSz="430213">
          <a:spcAft>
            <a:spcPts val="400"/>
          </a:spcAft>
          <a:buSzPct val="100000"/>
          <a:defRPr sz="1600" dirty="0" smtClean="0">
            <a:solidFill>
              <a:srgbClr val="000000"/>
            </a:solidFill>
            <a:latin typeface="HP Simplified" pitchFamily="34" charset="0"/>
            <a:cs typeface="HP Simplified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HP Theme colors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96D6"/>
      </a:accent1>
      <a:accent2>
        <a:srgbClr val="F05332"/>
      </a:accent2>
      <a:accent3>
        <a:srgbClr val="B7CA34"/>
      </a:accent3>
      <a:accent4>
        <a:srgbClr val="87898B"/>
      </a:accent4>
      <a:accent5>
        <a:srgbClr val="B9B8BB"/>
      </a:accent5>
      <a:accent6>
        <a:srgbClr val="E5E8E8"/>
      </a:accent6>
      <a:hlink>
        <a:srgbClr val="0096D6"/>
      </a:hlink>
      <a:folHlink>
        <a:srgbClr val="0096D6"/>
      </a:folHlink>
    </a:clrScheme>
    <a:fontScheme name="HP Simplified">
      <a:majorFont>
        <a:latin typeface="HP Simplified"/>
        <a:ea typeface=""/>
        <a:cs typeface=""/>
      </a:majorFont>
      <a:minorFont>
        <a:latin typeface="HP Simplifi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BD4975C1CF0542B07690135FD65994" ma:contentTypeVersion="0" ma:contentTypeDescription="Create a new document." ma:contentTypeScope="" ma:versionID="b21039dfcd9d301bc6ce8366b93d64f2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07B8E00-377C-4D75-8AC1-A37FF52A42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FD1857F-7601-4250-8417-201C4AD6BB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2FACBDE-45DE-4F18-A598-E2CF30953B54}">
  <ds:schemaRefs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terms/"/>
    <ds:schemaRef ds:uri="http://purl.org/dc/elements/1.1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HP_PPT_Standard_16x9</Template>
  <TotalTime>7297</TotalTime>
  <Words>875</Words>
  <Application>Microsoft Office PowerPoint</Application>
  <PresentationFormat>On-screen Show (16:9)</PresentationFormat>
  <Paragraphs>178</Paragraphs>
  <Slides>26</Slides>
  <Notes>3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HP_PPT_Standard_16x9</vt:lpstr>
      <vt:lpstr>DP zum Wochenstart</vt:lpstr>
      <vt:lpstr>IT Transformation </vt:lpstr>
      <vt:lpstr>Data Protection - Lösungen</vt:lpstr>
      <vt:lpstr>Data Protector Online Seminare</vt:lpstr>
      <vt:lpstr>Sicherung und Wiederherstellung von VMware</vt:lpstr>
      <vt:lpstr>Agenda</vt:lpstr>
      <vt:lpstr>Installations- voraussetzungen</vt:lpstr>
      <vt:lpstr>SAN-, HotAdd- oder LAN-Backup?</vt:lpstr>
      <vt:lpstr>Einrichtung inkrementeller Sicherungen</vt:lpstr>
      <vt:lpstr>SAN-Backup - Funktionsweise</vt:lpstr>
      <vt:lpstr>Vorbereitung SAN-Backup</vt:lpstr>
      <vt:lpstr>SAN-Backup-Lauf</vt:lpstr>
      <vt:lpstr>SAN-Backup-Lauf</vt:lpstr>
      <vt:lpstr>HotAdd-Backup - Funktionsweise</vt:lpstr>
      <vt:lpstr>Vorbereitung HotAdd-Backup</vt:lpstr>
      <vt:lpstr>HotAdd-Backup-Lauf</vt:lpstr>
      <vt:lpstr>HotAdd-Backup-Lauf</vt:lpstr>
      <vt:lpstr>LAN-Backup - Funktionsweise</vt:lpstr>
      <vt:lpstr>Preparation Steps LAN-Backup</vt:lpstr>
      <vt:lpstr>LAN-Backup-Lauf</vt:lpstr>
      <vt:lpstr>LAN-Backup-Lauf</vt:lpstr>
      <vt:lpstr>Wiederherstellung  ganzer VMs</vt:lpstr>
      <vt:lpstr>Wiederherstellung einzelner Dateien mit VMware GRE</vt:lpstr>
      <vt:lpstr>Sicherung und Wiederherstellung von VMware</vt:lpstr>
      <vt:lpstr>DP Whitepaper für VMware</vt:lpstr>
      <vt:lpstr>Thank you</vt:lpstr>
    </vt:vector>
  </TitlesOfParts>
  <Company>HP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HP StoreOnce and Data Protector</dc:title>
  <dc:creator>Srikanth Venkata Seshu</dc:creator>
  <cp:lastModifiedBy>Anton Vogel</cp:lastModifiedBy>
  <cp:revision>425</cp:revision>
  <cp:lastPrinted>2012-04-13T15:38:33Z</cp:lastPrinted>
  <dcterms:created xsi:type="dcterms:W3CDTF">2012-05-22T18:13:36Z</dcterms:created>
  <dcterms:modified xsi:type="dcterms:W3CDTF">2013-01-28T07:37:49Z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0x01010063BD4975C1CF0542B07690135FD65994</vt:lpwstr>
  </property>
  <property fmtid="{D5CDD505-2E9C-101B-9397-08002B2CF9AE}" pid="3" name="_NewReviewCycle">
    <vt:lpwstr/>
  </property>
</Properties>
</file>